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30" r:id="rId3"/>
    <p:sldId id="256" r:id="rId5"/>
    <p:sldId id="257" r:id="rId6"/>
    <p:sldId id="261" r:id="rId7"/>
    <p:sldId id="262" r:id="rId8"/>
    <p:sldId id="263" r:id="rId9"/>
    <p:sldId id="264" r:id="rId10"/>
    <p:sldId id="265" r:id="rId11"/>
    <p:sldId id="266" r:id="rId12"/>
    <p:sldId id="271" r:id="rId13"/>
    <p:sldId id="267" r:id="rId14"/>
    <p:sldId id="268" r:id="rId15"/>
    <p:sldId id="270" r:id="rId16"/>
    <p:sldId id="269" r:id="rId17"/>
    <p:sldId id="274" r:id="rId18"/>
    <p:sldId id="275" r:id="rId19"/>
    <p:sldId id="276" r:id="rId20"/>
    <p:sldId id="317" r:id="rId21"/>
    <p:sldId id="318" r:id="rId22"/>
    <p:sldId id="277" r:id="rId23"/>
    <p:sldId id="278" r:id="rId24"/>
    <p:sldId id="319" r:id="rId25"/>
    <p:sldId id="320" r:id="rId26"/>
    <p:sldId id="321" r:id="rId27"/>
    <p:sldId id="322" r:id="rId28"/>
    <p:sldId id="279" r:id="rId29"/>
    <p:sldId id="293" r:id="rId30"/>
    <p:sldId id="294" r:id="rId31"/>
    <p:sldId id="323" r:id="rId32"/>
    <p:sldId id="295" r:id="rId33"/>
    <p:sldId id="296" r:id="rId34"/>
    <p:sldId id="297" r:id="rId35"/>
    <p:sldId id="298" r:id="rId36"/>
    <p:sldId id="326" r:id="rId37"/>
    <p:sldId id="327" r:id="rId38"/>
    <p:sldId id="328" r:id="rId39"/>
    <p:sldId id="329" r:id="rId40"/>
    <p:sldId id="314" r:id="rId41"/>
    <p:sldId id="316" r:id="rId42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5" Type="http://schemas.openxmlformats.org/officeDocument/2006/relationships/tableStyles" Target="tableStyles.xml"/><Relationship Id="rId44" Type="http://schemas.openxmlformats.org/officeDocument/2006/relationships/viewProps" Target="viewProps.xml"/><Relationship Id="rId43" Type="http://schemas.openxmlformats.org/officeDocument/2006/relationships/presProps" Target="presProps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Shape 34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346" name="Shape 34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Calibri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/>
          </p:nvPr>
        </p:nvSpPr>
        <p:spPr/>
      </p:sp>
      <p:sp>
        <p:nvSpPr>
          <p:cNvPr id="3" name="文本占位符 2"/>
          <p:cNvSpPr/>
          <p:nvPr>
            <p:ph type="body" idx="1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ppt模板-02.jpg" descr="ppt模板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0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 txBox="1"/>
          <p:nvPr>
            <p:ph type="sldNum" sz="quarter" idx="2"/>
          </p:nvPr>
        </p:nvSpPr>
        <p:spPr>
          <a:xfrm>
            <a:off x="8870347" y="6608761"/>
            <a:ext cx="273654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92D05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11" name="C:\Documents and Settings\guoliang_liu\桌面\中国移动通信logo.png" descr="C:\Documents and Settings\guoliang_liu\桌面\中国移动通信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90486"/>
            <a:ext cx="1101725" cy="385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12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1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22" name="C:\Documents and Settings\guoliang_liu\桌面\中国移动通信logo.png" descr="C:\Documents and Settings\guoliang_liu\桌面\中国移动通信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90486"/>
            <a:ext cx="1101725" cy="385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3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33" name="C:\Documents and Settings\guoliang_liu\桌面\中国移动通信logo.png" descr="C:\Documents and Settings\guoliang_liu\桌面\中国移动通信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90486"/>
            <a:ext cx="1101725" cy="385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34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35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6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44" name="C:\Documents and Settings\guoliang_liu\桌面\中国移动通信logo.png" descr="C:\Documents and Settings\guoliang_liu\桌面\中国移动通信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90486"/>
            <a:ext cx="1101725" cy="385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45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46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47" name="幻灯片编号"/>
          <p:cNvSpPr txBox="1"/>
          <p:nvPr>
            <p:ph type="sldNum" sz="quarter" idx="2"/>
          </p:nvPr>
        </p:nvSpPr>
        <p:spPr>
          <a:xfrm>
            <a:off x="8772071" y="6404293"/>
            <a:ext cx="263980" cy="269239"/>
          </a:xfrm>
          <a:prstGeom prst="rect">
            <a:avLst/>
          </a:prstGeom>
        </p:spPr>
        <p:txBody>
          <a:bodyPr/>
          <a:lstStyle>
            <a:lvl1pPr>
              <a:defRPr u="sng"/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5" name="C:\Documents and Settings\guoliang_liu\桌面\中国移动通信logo.png" descr="C:\Documents and Settings\guoliang_liu\桌面\中国移动通信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90486"/>
            <a:ext cx="1101725" cy="385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5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5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58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6" name="C:\Documents and Settings\guoliang_liu\桌面\中国移动通信logo.png" descr="C:\Documents and Settings\guoliang_liu\桌面\中国移动通信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90486"/>
            <a:ext cx="1101725" cy="385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6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68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69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77" name="C:\Documents and Settings\guoliang_liu\桌面\中国移动通信logo.png" descr="C:\Documents and Settings\guoliang_liu\桌面\中国移动通信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90486"/>
            <a:ext cx="1101725" cy="385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7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79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80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88" name="C:\Documents and Settings\guoliang_liu\桌面\中国移动通信logo.png" descr="C:\Documents and Settings\guoliang_liu\桌面\中国移动通信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90486"/>
            <a:ext cx="1101725" cy="385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89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91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99" name="C:\Documents and Settings\guoliang_liu\桌面\中国移动通信logo.png" descr="C:\Documents and Settings\guoliang_liu\桌面\中国移动通信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7350" y="90486"/>
            <a:ext cx="1101725" cy="38576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0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0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02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C:\Users\Administrator\Desktop\ppt模板1.jpg" descr="C:\Users\Administrator\Desktop\ppt模板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482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2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11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9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0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28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9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ppt模板-02.jpg" descr="ppt模板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3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38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9" name="幻灯片编号"/>
          <p:cNvSpPr txBox="1"/>
          <p:nvPr>
            <p:ph type="sldNum" sz="quarter" idx="2"/>
          </p:nvPr>
        </p:nvSpPr>
        <p:spPr>
          <a:xfrm>
            <a:off x="8913217" y="6608761"/>
            <a:ext cx="230784" cy="205739"/>
          </a:xfrm>
          <a:prstGeom prst="rect">
            <a:avLst/>
          </a:prstGeom>
        </p:spPr>
        <p:txBody>
          <a:bodyPr anchor="t"/>
          <a:lstStyle>
            <a:lvl1pPr>
              <a:defRPr sz="900">
                <a:solidFill>
                  <a:schemeClr val="accent3"/>
                </a:solidFill>
                <a:latin typeface="华文细黑"/>
                <a:ea typeface="华文细黑"/>
                <a:cs typeface="华文细黑"/>
                <a:sym typeface="华文细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47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48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线条"/>
          <p:cNvSpPr/>
          <p:nvPr/>
        </p:nvSpPr>
        <p:spPr>
          <a:xfrm>
            <a:off x="-17464" y="693737"/>
            <a:ext cx="7974015" cy="1"/>
          </a:xfrm>
          <a:prstGeom prst="line">
            <a:avLst/>
          </a:prstGeom>
          <a:ln w="25400">
            <a:solidFill>
              <a:srgbClr val="7F7F7F"/>
            </a:solidFill>
          </a:ln>
        </p:spPr>
        <p:txBody>
          <a:bodyPr lIns="45718" tIns="45718" rIns="45718" bIns="45718"/>
          <a:lstStyle/>
          <a:p/>
        </p:txBody>
      </p:sp>
      <p:pic>
        <p:nvPicPr>
          <p:cNvPr id="256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6" y="80961"/>
            <a:ext cx="1603377" cy="1223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57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58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59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线条"/>
          <p:cNvSpPr/>
          <p:nvPr/>
        </p:nvSpPr>
        <p:spPr>
          <a:xfrm>
            <a:off x="-17464" y="693737"/>
            <a:ext cx="7974015" cy="1"/>
          </a:xfrm>
          <a:prstGeom prst="line">
            <a:avLst/>
          </a:prstGeom>
          <a:ln w="25400">
            <a:solidFill>
              <a:srgbClr val="7F7F7F"/>
            </a:solidFill>
          </a:ln>
        </p:spPr>
        <p:txBody>
          <a:bodyPr lIns="45718" tIns="45718" rIns="45718" bIns="45718"/>
          <a:lstStyle/>
          <a:p/>
        </p:txBody>
      </p:sp>
      <p:pic>
        <p:nvPicPr>
          <p:cNvPr id="267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6" y="80961"/>
            <a:ext cx="1603377" cy="1223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68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69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70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线条"/>
          <p:cNvSpPr/>
          <p:nvPr/>
        </p:nvSpPr>
        <p:spPr>
          <a:xfrm>
            <a:off x="-17464" y="693737"/>
            <a:ext cx="7974015" cy="1"/>
          </a:xfrm>
          <a:prstGeom prst="line">
            <a:avLst/>
          </a:prstGeom>
          <a:ln w="25400">
            <a:solidFill>
              <a:srgbClr val="7F7F7F"/>
            </a:solidFill>
          </a:ln>
        </p:spPr>
        <p:txBody>
          <a:bodyPr lIns="45718" tIns="45718" rIns="45718" bIns="45718"/>
          <a:lstStyle/>
          <a:p/>
        </p:txBody>
      </p:sp>
      <p:pic>
        <p:nvPicPr>
          <p:cNvPr id="278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6" y="80961"/>
            <a:ext cx="1603377" cy="1223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79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8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81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线条"/>
          <p:cNvSpPr/>
          <p:nvPr/>
        </p:nvSpPr>
        <p:spPr>
          <a:xfrm>
            <a:off x="-17464" y="693737"/>
            <a:ext cx="7974015" cy="1"/>
          </a:xfrm>
          <a:prstGeom prst="line">
            <a:avLst/>
          </a:prstGeom>
          <a:ln w="25400">
            <a:solidFill>
              <a:srgbClr val="7F7F7F"/>
            </a:solidFill>
          </a:ln>
        </p:spPr>
        <p:txBody>
          <a:bodyPr lIns="45718" tIns="45718" rIns="45718" bIns="45718"/>
          <a:lstStyle/>
          <a:p/>
        </p:txBody>
      </p:sp>
      <p:pic>
        <p:nvPicPr>
          <p:cNvPr id="289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2086" y="80961"/>
            <a:ext cx="1603377" cy="122396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90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91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92" name="幻灯片编号"/>
          <p:cNvSpPr txBox="1"/>
          <p:nvPr>
            <p:ph type="sldNum" sz="quarter" idx="2"/>
          </p:nvPr>
        </p:nvSpPr>
        <p:spPr>
          <a:xfrm>
            <a:off x="8870347" y="6608761"/>
            <a:ext cx="273654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92D05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9" name="ppt模板-01.jpg" descr="ppt模板-0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0" name="幻灯片编号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" name="幻灯片编号"/>
          <p:cNvSpPr txBox="1"/>
          <p:nvPr>
            <p:ph type="sldNum" sz="quarter" idx="2"/>
          </p:nvPr>
        </p:nvSpPr>
        <p:spPr>
          <a:xfrm>
            <a:off x="4463587" y="6628924"/>
            <a:ext cx="245401" cy="243839"/>
          </a:xfrm>
          <a:prstGeom prst="rect">
            <a:avLst/>
          </a:prstGeom>
        </p:spPr>
        <p:txBody>
          <a:bodyPr/>
          <a:lstStyle>
            <a:lvl1pPr algn="ctr">
              <a:defRPr sz="10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ppt模板-02.jpg" descr="ppt模板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08" name="幻灯片编号"/>
          <p:cNvSpPr txBox="1"/>
          <p:nvPr>
            <p:ph type="sldNum" sz="quarter" idx="2"/>
          </p:nvPr>
        </p:nvSpPr>
        <p:spPr>
          <a:xfrm>
            <a:off x="8870347" y="6608761"/>
            <a:ext cx="273654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与项目符号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正文级别 1…"/>
          <p:cNvSpPr txBox="1"/>
          <p:nvPr>
            <p:ph type="body" sz="quarter" idx="1" hasCustomPrompt="1"/>
          </p:nvPr>
        </p:nvSpPr>
        <p:spPr>
          <a:xfrm>
            <a:off x="473273" y="928687"/>
            <a:ext cx="8197454" cy="381002"/>
          </a:xfrm>
          <a:prstGeom prst="rect">
            <a:avLst/>
          </a:prstGeom>
        </p:spPr>
        <p:txBody>
          <a:bodyPr lIns="35717" tIns="35717" rIns="35717" bIns="35717"/>
          <a:lstStyle>
            <a:lvl1pPr marL="0" indent="0" algn="ctr" defTabSz="320675">
              <a:spcBef>
                <a:spcPts val="0"/>
              </a:spcBef>
              <a:buSzTx/>
              <a:buFontTx/>
              <a:buNone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  <a:lvl2pPr marL="640715" indent="-183515" algn="ctr" defTabSz="320675">
              <a:spcBef>
                <a:spcPts val="0"/>
              </a:spcBef>
              <a:buFontTx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2pPr>
            <a:lvl3pPr marL="1085850" indent="-171450" algn="ctr" defTabSz="320675">
              <a:spcBef>
                <a:spcPts val="0"/>
              </a:spcBef>
              <a:buFontTx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3pPr>
            <a:lvl4pPr marL="1577340" indent="-205740" algn="ctr" defTabSz="320675">
              <a:spcBef>
                <a:spcPts val="0"/>
              </a:spcBef>
              <a:buFontTx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4pPr>
            <a:lvl5pPr marL="2057400" indent="-228600" algn="ctr" defTabSz="320675">
              <a:spcBef>
                <a:spcPts val="0"/>
              </a:spcBef>
              <a:buFontTx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6" name="标题文本"/>
          <p:cNvSpPr txBox="1"/>
          <p:nvPr>
            <p:ph type="title" hasCustomPrompt="1"/>
          </p:nvPr>
        </p:nvSpPr>
        <p:spPr>
          <a:xfrm>
            <a:off x="473273" y="410764"/>
            <a:ext cx="8197454" cy="526855"/>
          </a:xfrm>
          <a:prstGeom prst="rect">
            <a:avLst/>
          </a:prstGeom>
        </p:spPr>
        <p:txBody>
          <a:bodyPr lIns="35717" tIns="35717" rIns="35717" bIns="35717" anchor="t"/>
          <a:lstStyle>
            <a:lvl1pPr defTabSz="320675">
              <a:defRPr sz="2800" cap="all" spc="56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</a:lstStyle>
          <a:p>
            <a:r>
              <a:t>标题文本</a:t>
            </a:r>
          </a:p>
        </p:txBody>
      </p:sp>
      <p:sp>
        <p:nvSpPr>
          <p:cNvPr id="317" name="正文级别 1…"/>
          <p:cNvSpPr txBox="1"/>
          <p:nvPr>
            <p:ph type="body" idx="13"/>
          </p:nvPr>
        </p:nvSpPr>
        <p:spPr>
          <a:xfrm>
            <a:off x="473273" y="1678781"/>
            <a:ext cx="8197454" cy="4536283"/>
          </a:xfrm>
          <a:prstGeom prst="rect">
            <a:avLst/>
          </a:prstGeom>
        </p:spPr>
        <p:txBody>
          <a:bodyPr lIns="35717" tIns="35717" rIns="35717" bIns="35717"/>
          <a:lstStyle/>
          <a:p>
            <a:pPr marL="245110" indent="-245110" defTabSz="320675">
              <a:spcBef>
                <a:spcPts val="2300"/>
              </a:spcBef>
              <a:buClr>
                <a:srgbClr val="9A958E"/>
              </a:buClr>
              <a:buSzPct val="75000"/>
              <a:buFontTx/>
              <a:buChar char="•"/>
              <a:defRPr sz="1800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318" name="幻灯片编号"/>
          <p:cNvSpPr txBox="1"/>
          <p:nvPr>
            <p:ph type="sldNum" sz="quarter" idx="2"/>
          </p:nvPr>
        </p:nvSpPr>
        <p:spPr>
          <a:xfrm>
            <a:off x="4470496" y="6513215"/>
            <a:ext cx="203009" cy="198437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320675">
              <a:defRPr sz="900" cap="all" spc="18">
                <a:solidFill>
                  <a:srgbClr val="9A958E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标题、项目符号与照片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图像"/>
          <p:cNvSpPr/>
          <p:nvPr>
            <p:ph type="pic" sz="half" idx="13"/>
          </p:nvPr>
        </p:nvSpPr>
        <p:spPr>
          <a:xfrm>
            <a:off x="4339826" y="1634125"/>
            <a:ext cx="4179096" cy="4618529"/>
          </a:xfrm>
          <a:prstGeom prst="rect">
            <a:avLst/>
          </a:prstGeom>
          <a:effectLst>
            <a:outerShdw blurRad="88900" dist="508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26" name="正文级别 1…"/>
          <p:cNvSpPr txBox="1"/>
          <p:nvPr>
            <p:ph type="body" sz="quarter" idx="1" hasCustomPrompt="1"/>
          </p:nvPr>
        </p:nvSpPr>
        <p:spPr>
          <a:xfrm>
            <a:off x="473273" y="928687"/>
            <a:ext cx="8197454" cy="381002"/>
          </a:xfrm>
          <a:prstGeom prst="rect">
            <a:avLst/>
          </a:prstGeom>
        </p:spPr>
        <p:txBody>
          <a:bodyPr lIns="35717" tIns="35717" rIns="35717" bIns="35717"/>
          <a:lstStyle>
            <a:lvl1pPr marL="0" indent="0" algn="ctr" defTabSz="320675">
              <a:spcBef>
                <a:spcPts val="0"/>
              </a:spcBef>
              <a:buSzTx/>
              <a:buFontTx/>
              <a:buNone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  <a:lvl2pPr marL="640715" indent="-183515" algn="ctr" defTabSz="320675">
              <a:spcBef>
                <a:spcPts val="0"/>
              </a:spcBef>
              <a:buFontTx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2pPr>
            <a:lvl3pPr marL="1085850" indent="-171450" algn="ctr" defTabSz="320675">
              <a:spcBef>
                <a:spcPts val="0"/>
              </a:spcBef>
              <a:buFontTx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3pPr>
            <a:lvl4pPr marL="1577340" indent="-205740" algn="ctr" defTabSz="320675">
              <a:spcBef>
                <a:spcPts val="0"/>
              </a:spcBef>
              <a:buFontTx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4pPr>
            <a:lvl5pPr marL="2057400" indent="-228600" algn="ctr" defTabSz="320675">
              <a:spcBef>
                <a:spcPts val="0"/>
              </a:spcBef>
              <a:buFontTx/>
              <a:defRPr sz="1800" cap="all" spc="162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27" name="标题文本"/>
          <p:cNvSpPr txBox="1"/>
          <p:nvPr>
            <p:ph type="title" hasCustomPrompt="1"/>
          </p:nvPr>
        </p:nvSpPr>
        <p:spPr>
          <a:xfrm>
            <a:off x="473273" y="410764"/>
            <a:ext cx="8197454" cy="526855"/>
          </a:xfrm>
          <a:prstGeom prst="rect">
            <a:avLst/>
          </a:prstGeom>
        </p:spPr>
        <p:txBody>
          <a:bodyPr lIns="35717" tIns="35717" rIns="35717" bIns="35717" anchor="t"/>
          <a:lstStyle>
            <a:lvl1pPr defTabSz="320675">
              <a:defRPr sz="2800" cap="all" spc="56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</a:lstStyle>
          <a:p>
            <a:r>
              <a:t>标题文本</a:t>
            </a:r>
          </a:p>
        </p:txBody>
      </p:sp>
      <p:sp>
        <p:nvSpPr>
          <p:cNvPr id="328" name="正文级别 1…"/>
          <p:cNvSpPr txBox="1"/>
          <p:nvPr>
            <p:ph type="body" sz="half" idx="14"/>
          </p:nvPr>
        </p:nvSpPr>
        <p:spPr>
          <a:xfrm>
            <a:off x="473273" y="1830584"/>
            <a:ext cx="3357563" cy="4232675"/>
          </a:xfrm>
          <a:prstGeom prst="rect">
            <a:avLst/>
          </a:prstGeom>
        </p:spPr>
        <p:txBody>
          <a:bodyPr lIns="35717" tIns="35717" rIns="35717" bIns="35717"/>
          <a:lstStyle/>
          <a:p>
            <a:pPr marL="254000" indent="-254000" defTabSz="320675">
              <a:spcBef>
                <a:spcPts val="1900"/>
              </a:spcBef>
              <a:buClr>
                <a:srgbClr val="9A958E"/>
              </a:buClr>
              <a:buSzPct val="75000"/>
              <a:buFontTx/>
              <a:buChar char="•"/>
              <a:defRPr sz="1600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</a:p>
        </p:txBody>
      </p:sp>
      <p:sp>
        <p:nvSpPr>
          <p:cNvPr id="329" name="幻灯片编号"/>
          <p:cNvSpPr txBox="1"/>
          <p:nvPr>
            <p:ph type="sldNum" sz="quarter" idx="2"/>
          </p:nvPr>
        </p:nvSpPr>
        <p:spPr>
          <a:xfrm>
            <a:off x="4470496" y="6513215"/>
            <a:ext cx="203009" cy="198437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320675">
              <a:defRPr sz="900" cap="all" spc="18">
                <a:solidFill>
                  <a:srgbClr val="9A958E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照片 - 垂直">
    <p:bg>
      <p:bgPr>
        <a:blipFill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图像"/>
          <p:cNvSpPr/>
          <p:nvPr>
            <p:ph type="pic" sz="half" idx="13"/>
          </p:nvPr>
        </p:nvSpPr>
        <p:spPr>
          <a:xfrm>
            <a:off x="4353481" y="761404"/>
            <a:ext cx="4134448" cy="5447111"/>
          </a:xfrm>
          <a:prstGeom prst="rect">
            <a:avLst/>
          </a:prstGeom>
          <a:effectLst>
            <a:outerShdw blurRad="88900" dist="50800" dir="2700000" rotWithShape="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37" name="标题文本"/>
          <p:cNvSpPr txBox="1"/>
          <p:nvPr>
            <p:ph type="title" hasCustomPrompt="1"/>
          </p:nvPr>
        </p:nvSpPr>
        <p:spPr>
          <a:xfrm>
            <a:off x="473273" y="2946795"/>
            <a:ext cx="3437931" cy="2518174"/>
          </a:xfrm>
          <a:prstGeom prst="rect">
            <a:avLst/>
          </a:prstGeom>
        </p:spPr>
        <p:txBody>
          <a:bodyPr lIns="35717" tIns="35717" rIns="35717" bIns="35717" anchor="t"/>
          <a:lstStyle>
            <a:lvl1pPr algn="l" defTabSz="320675">
              <a:lnSpc>
                <a:spcPct val="80000"/>
              </a:lnSpc>
              <a:defRPr sz="5200" cap="all" spc="104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</a:lstStyle>
          <a:p>
            <a:r>
              <a:t>标题文本</a:t>
            </a:r>
          </a:p>
        </p:txBody>
      </p:sp>
      <p:sp>
        <p:nvSpPr>
          <p:cNvPr id="338" name="正文级别 1…"/>
          <p:cNvSpPr txBox="1"/>
          <p:nvPr>
            <p:ph type="body" sz="quarter" idx="1" hasCustomPrompt="1"/>
          </p:nvPr>
        </p:nvSpPr>
        <p:spPr>
          <a:xfrm>
            <a:off x="473273" y="2000250"/>
            <a:ext cx="3437931" cy="955478"/>
          </a:xfrm>
          <a:prstGeom prst="rect">
            <a:avLst/>
          </a:prstGeom>
        </p:spPr>
        <p:txBody>
          <a:bodyPr lIns="35717" tIns="35717" rIns="35717" bIns="35717" anchor="b"/>
          <a:lstStyle>
            <a:lvl1pPr marL="0" indent="0" defTabSz="320675">
              <a:spcBef>
                <a:spcPts val="0"/>
              </a:spcBef>
              <a:buSzTx/>
              <a:buFontTx/>
              <a:buNone/>
              <a:defRPr sz="2800" cap="all" spc="56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  <a:lvl2pPr marL="0" indent="0" defTabSz="320675">
              <a:spcBef>
                <a:spcPts val="0"/>
              </a:spcBef>
              <a:buSzTx/>
              <a:buFontTx/>
              <a:buNone/>
              <a:defRPr sz="2800" cap="all" spc="56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2pPr>
            <a:lvl3pPr marL="0" indent="0" defTabSz="320675">
              <a:spcBef>
                <a:spcPts val="0"/>
              </a:spcBef>
              <a:buSzTx/>
              <a:buFontTx/>
              <a:buNone/>
              <a:defRPr sz="2800" cap="all" spc="56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3pPr>
            <a:lvl4pPr marL="0" indent="0" defTabSz="320675">
              <a:spcBef>
                <a:spcPts val="0"/>
              </a:spcBef>
              <a:buSzTx/>
              <a:buFontTx/>
              <a:buNone/>
              <a:defRPr sz="2800" cap="all" spc="56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4pPr>
            <a:lvl5pPr marL="0" indent="0" defTabSz="320675">
              <a:spcBef>
                <a:spcPts val="0"/>
              </a:spcBef>
              <a:buSzTx/>
              <a:buFontTx/>
              <a:buNone/>
              <a:defRPr sz="2800" cap="all" spc="56">
                <a:solidFill>
                  <a:srgbClr val="5B5854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39" name="幻灯片编号"/>
          <p:cNvSpPr txBox="1"/>
          <p:nvPr>
            <p:ph type="sldNum" sz="quarter" idx="2"/>
          </p:nvPr>
        </p:nvSpPr>
        <p:spPr>
          <a:xfrm>
            <a:off x="4470496" y="6512322"/>
            <a:ext cx="203009" cy="198437"/>
          </a:xfrm>
          <a:prstGeom prst="rect">
            <a:avLst/>
          </a:prstGeom>
        </p:spPr>
        <p:txBody>
          <a:bodyPr lIns="35717" tIns="35717" rIns="35717" bIns="35717"/>
          <a:lstStyle>
            <a:lvl1pPr algn="ctr" defTabSz="320675">
              <a:defRPr sz="900" cap="all" spc="18">
                <a:solidFill>
                  <a:srgbClr val="9A958E"/>
                </a:solidFill>
                <a:latin typeface="Baskerville" panose="02020502070401020303"/>
                <a:ea typeface="Baskerville" panose="02020502070401020303"/>
                <a:cs typeface="Baskerville" panose="02020502070401020303"/>
                <a:sym typeface="Baskerville" panose="02020502070401020303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175"/>
            <a:ext cx="9144000" cy="133985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pt模板-02.jpg" descr="ppt模板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xfrm>
            <a:off x="8870347" y="6608761"/>
            <a:ext cx="273654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92D05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pt模板-02.jpg" descr="ppt模板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6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3" name="幻灯片编号"/>
          <p:cNvSpPr txBox="1"/>
          <p:nvPr>
            <p:ph type="sldNum" sz="quarter" idx="2"/>
          </p:nvPr>
        </p:nvSpPr>
        <p:spPr>
          <a:xfrm>
            <a:off x="8870347" y="6608761"/>
            <a:ext cx="273654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92D05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pt模板-02.jpg" descr="ppt模板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7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3" name="幻灯片编号"/>
          <p:cNvSpPr txBox="1"/>
          <p:nvPr>
            <p:ph type="sldNum" sz="quarter" idx="2"/>
          </p:nvPr>
        </p:nvSpPr>
        <p:spPr>
          <a:xfrm>
            <a:off x="8870347" y="6608761"/>
            <a:ext cx="273654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92D05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pt模板-02.jpg" descr="ppt模板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8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8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3" name="幻灯片编号"/>
          <p:cNvSpPr txBox="1"/>
          <p:nvPr>
            <p:ph type="sldNum" sz="quarter" idx="2"/>
          </p:nvPr>
        </p:nvSpPr>
        <p:spPr>
          <a:xfrm>
            <a:off x="8870347" y="6608761"/>
            <a:ext cx="273654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92D05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ppt模板-02.jpg" descr="ppt模板-0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91" name="标题文本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3" name="幻灯片编号"/>
          <p:cNvSpPr txBox="1"/>
          <p:nvPr>
            <p:ph type="sldNum" sz="quarter" idx="2"/>
          </p:nvPr>
        </p:nvSpPr>
        <p:spPr>
          <a:xfrm>
            <a:off x="8870347" y="6608761"/>
            <a:ext cx="273654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rgbClr val="92D050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5" Type="http://schemas.openxmlformats.org/officeDocument/2006/relationships/theme" Target="../theme/theme1.xml"/><Relationship Id="rId34" Type="http://schemas.openxmlformats.org/officeDocument/2006/relationships/image" Target="../media/image11.png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.xml"/><Relationship Id="rId29" Type="http://schemas.openxmlformats.org/officeDocument/2006/relationships/slideLayout" Target="../slideLayouts/slideLayout29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0" Type="http://schemas.openxmlformats.org/officeDocument/2006/relationships/slideLayout" Target="../slideLayouts/slideLayout20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:\Users\Administrator\Desktop\2.png" descr="C:\Users\Administrator\Desktop\2.png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0" y="0"/>
            <a:ext cx="9144000" cy="6878639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" name="标题文本"/>
          <p:cNvSpPr txBox="1"/>
          <p:nvPr>
            <p:ph type="title"/>
          </p:nvPr>
        </p:nvSpPr>
        <p:spPr>
          <a:xfrm>
            <a:off x="457200" y="274636"/>
            <a:ext cx="8229600" cy="1143002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4" name="正文级别 1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" name="幻灯片编号"/>
          <p:cNvSpPr txBox="1"/>
          <p:nvPr>
            <p:ph type="sldNum" sz="quarter" idx="2"/>
          </p:nvPr>
        </p:nvSpPr>
        <p:spPr>
          <a:xfrm>
            <a:off x="8422821" y="6404293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98989"/>
                </a:solidFill>
                <a:latin typeface="+mn-lt"/>
                <a:ea typeface="+mn-ea"/>
                <a:cs typeface="+mn-cs"/>
                <a:sym typeface="Calibri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»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1pPr>
      <a:lvl2pPr marL="783590" marR="0" indent="-32639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–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•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–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4pPr>
      <a:lvl5pPr marL="22352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 panose="020B0604020202090204"/>
        <a:buChar char="»"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 panose="020B0604020202090204"/>
        <a:buNone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 panose="020B0604020202090204"/>
        <a:buNone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 panose="020B0604020202090204"/>
        <a:buNone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Tx/>
        <a:buFont typeface="Arial" panose="020B0604020202090204"/>
        <a:buNone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2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.tif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39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0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0.xml"/><Relationship Id="rId4" Type="http://schemas.openxmlformats.org/officeDocument/2006/relationships/image" Target="../media/image2.tiff"/><Relationship Id="rId3" Type="http://schemas.openxmlformats.org/officeDocument/2006/relationships/image" Target="../media/image1.tiff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0.xml"/><Relationship Id="rId1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幻灯片编号"/>
          <p:cNvSpPr txBox="1"/>
          <p:nvPr>
            <p:ph type="sldNum" sz="quarter" idx="4294967295"/>
          </p:nvPr>
        </p:nvSpPr>
        <p:spPr>
          <a:xfrm>
            <a:off x="8955101" y="6608761"/>
            <a:ext cx="188897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grpSp>
        <p:nvGrpSpPr>
          <p:cNvPr id="384" name="Group 51"/>
          <p:cNvGrpSpPr/>
          <p:nvPr/>
        </p:nvGrpSpPr>
        <p:grpSpPr>
          <a:xfrm>
            <a:off x="518358" y="855850"/>
            <a:ext cx="7669668" cy="563782"/>
            <a:chOff x="0" y="0"/>
            <a:chExt cx="7669666" cy="563780"/>
          </a:xfrm>
        </p:grpSpPr>
        <p:sp>
          <p:nvSpPr>
            <p:cNvPr id="376" name="TextBox 52"/>
            <p:cNvSpPr txBox="1"/>
            <p:nvPr/>
          </p:nvSpPr>
          <p:spPr>
            <a:xfrm>
              <a:off x="0" y="0"/>
              <a:ext cx="7669666" cy="434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7153" tIns="17153" rIns="17153" bIns="17153" numCol="1" anchor="t">
              <a:spAutoFit/>
            </a:bodyPr>
            <a:lstStyle>
              <a:lvl1pPr algn="ctr" defTabSz="913130">
                <a:defRPr sz="2600" b="1">
                  <a:solidFill>
                    <a:srgbClr val="6B6B6B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rPr lang="zh-CN"/>
                <a:t>课前准备</a:t>
              </a:r>
              <a:endParaRPr lang="zh-CN"/>
            </a:p>
          </p:txBody>
        </p:sp>
        <p:grpSp>
          <p:nvGrpSpPr>
            <p:cNvPr id="383" name="Group 53"/>
            <p:cNvGrpSpPr/>
            <p:nvPr/>
          </p:nvGrpSpPr>
          <p:grpSpPr>
            <a:xfrm>
              <a:off x="3334356" y="536981"/>
              <a:ext cx="1003263" cy="26799"/>
              <a:chOff x="0" y="0"/>
              <a:chExt cx="1003261" cy="26798"/>
            </a:xfrm>
          </p:grpSpPr>
          <p:sp>
            <p:nvSpPr>
              <p:cNvPr id="377" name="Rectangle 55"/>
              <p:cNvSpPr/>
              <p:nvPr/>
            </p:nvSpPr>
            <p:spPr>
              <a:xfrm rot="10800000" flipH="1">
                <a:off x="-1" y="0"/>
                <a:ext cx="149282" cy="26799"/>
              </a:xfrm>
              <a:prstGeom prst="rect">
                <a:avLst/>
              </a:prstGeom>
              <a:solidFill>
                <a:srgbClr val="81B9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78" name="Rectangle 56"/>
              <p:cNvSpPr/>
              <p:nvPr/>
            </p:nvSpPr>
            <p:spPr>
              <a:xfrm rot="10800000" flipH="1">
                <a:off x="170057" y="0"/>
                <a:ext cx="149281" cy="26799"/>
              </a:xfrm>
              <a:prstGeom prst="rect">
                <a:avLst/>
              </a:prstGeom>
              <a:solidFill>
                <a:srgbClr val="46A4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79" name="Rectangle 57"/>
              <p:cNvSpPr/>
              <p:nvPr/>
            </p:nvSpPr>
            <p:spPr>
              <a:xfrm rot="10800000" flipH="1">
                <a:off x="345411" y="0"/>
                <a:ext cx="149282" cy="26799"/>
              </a:xfrm>
              <a:prstGeom prst="rect">
                <a:avLst/>
              </a:prstGeom>
              <a:solidFill>
                <a:srgbClr val="E5583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80" name="Rectangle 62"/>
              <p:cNvSpPr/>
              <p:nvPr/>
            </p:nvSpPr>
            <p:spPr>
              <a:xfrm rot="10800000" flipH="1">
                <a:off x="515506" y="0"/>
                <a:ext cx="149282" cy="26799"/>
              </a:xfrm>
              <a:prstGeom prst="rect">
                <a:avLst/>
              </a:prstGeom>
              <a:solidFill>
                <a:srgbClr val="F9B4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81" name="Rectangle 63"/>
              <p:cNvSpPr/>
              <p:nvPr/>
            </p:nvSpPr>
            <p:spPr>
              <a:xfrm rot="10800000" flipH="1">
                <a:off x="685563" y="0"/>
                <a:ext cx="149282" cy="26799"/>
              </a:xfrm>
              <a:prstGeom prst="rect">
                <a:avLst/>
              </a:prstGeom>
              <a:solidFill>
                <a:srgbClr val="7C69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82" name="Rectangle 64"/>
              <p:cNvSpPr/>
              <p:nvPr/>
            </p:nvSpPr>
            <p:spPr>
              <a:xfrm rot="10800000" flipH="1">
                <a:off x="853979" y="0"/>
                <a:ext cx="149282" cy="26799"/>
              </a:xfrm>
              <a:prstGeom prst="rect">
                <a:avLst/>
              </a:prstGeom>
              <a:solidFill>
                <a:srgbClr val="404F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</p:grpSp>
      <p:sp>
        <p:nvSpPr>
          <p:cNvPr id="385" name="能复述集团及河南省内自主研发工作的主要内容和目标。…"/>
          <p:cNvSpPr txBox="1"/>
          <p:nvPr>
            <p:ph type="body" idx="4294967295"/>
          </p:nvPr>
        </p:nvSpPr>
        <p:spPr>
          <a:xfrm>
            <a:off x="470496" y="1290467"/>
            <a:ext cx="8203008" cy="5066462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204470" indent="-204470" defTabSz="267970">
              <a:spcBef>
                <a:spcPts val="1900"/>
              </a:spcBef>
              <a:buSzPct val="145000"/>
              <a:buFontTx/>
              <a:buChar char="•"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rPr lang="zh-CN"/>
              <a:t>请各位同学拷贝</a:t>
            </a:r>
            <a:r>
              <a:rPr lang="en-US" altLang="zh-CN"/>
              <a:t>U</a:t>
            </a:r>
            <a:r>
              <a:rPr lang="zh-CN" altLang="en-US"/>
              <a:t>盘中的文件。</a:t>
            </a:r>
            <a:endParaRPr lang="zh-CN" altLang="en-US"/>
          </a:p>
          <a:p>
            <a:pPr marL="661670" lvl="1" indent="-204470" defTabSz="267970">
              <a:spcBef>
                <a:spcPts val="1900"/>
              </a:spcBef>
              <a:buSzPct val="145000"/>
              <a:buFontTx/>
              <a:buChar char="•"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rPr lang="en-US" altLang="zh-CN"/>
              <a:t>data-integration.zip     kettle</a:t>
            </a:r>
            <a:r>
              <a:rPr lang="zh-CN" altLang="en-US"/>
              <a:t>程序文件</a:t>
            </a:r>
            <a:endParaRPr lang="zh-CN" altLang="en-US"/>
          </a:p>
          <a:p>
            <a:pPr marL="661670" lvl="1" indent="-204470" defTabSz="267970">
              <a:spcBef>
                <a:spcPts val="1900"/>
              </a:spcBef>
              <a:buSzPct val="145000"/>
              <a:buFontTx/>
              <a:buChar char="•"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rPr lang="en-US" altLang="zh-CN"/>
              <a:t>*.ktr,*.kjb   kettle</a:t>
            </a:r>
            <a:r>
              <a:rPr lang="zh-CN" altLang="en-US"/>
              <a:t>案例文件</a:t>
            </a:r>
            <a:endParaRPr lang="zh-CN" altLang="en-US"/>
          </a:p>
          <a:p>
            <a:pPr marL="661670" lvl="1" indent="-204470" defTabSz="267970">
              <a:spcBef>
                <a:spcPts val="1900"/>
              </a:spcBef>
              <a:buSzPct val="145000"/>
              <a:buFontTx/>
              <a:buChar char="•"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rPr lang="en-US" altLang="zh-CN"/>
              <a:t>http</a:t>
            </a:r>
            <a:r>
              <a:rPr lang="zh-CN" altLang="en-US"/>
              <a:t>文件夹    </a:t>
            </a:r>
            <a:r>
              <a:rPr lang="en-US" altLang="zh-CN"/>
              <a:t>XDR</a:t>
            </a:r>
            <a:r>
              <a:rPr lang="zh-CN" altLang="en-US"/>
              <a:t>数据示例</a:t>
            </a:r>
            <a:endParaRPr lang="zh-CN" altLang="en-US"/>
          </a:p>
          <a:p>
            <a:pPr marL="204470" indent="-204470" defTabSz="267970">
              <a:spcBef>
                <a:spcPts val="1900"/>
              </a:spcBef>
              <a:buSzPct val="145000"/>
              <a:buFontTx/>
              <a:buChar char="•"/>
              <a:defRPr sz="2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rPr lang="en-US"/>
              <a:t>Kettle</a:t>
            </a:r>
            <a:r>
              <a:rPr lang="zh-CN" altLang="en-US"/>
              <a:t>运行需要</a:t>
            </a:r>
            <a:r>
              <a:rPr lang="en-US" altLang="zh-CN"/>
              <a:t>Java</a:t>
            </a:r>
            <a:r>
              <a:rPr lang="zh-CN" altLang="en-US"/>
              <a:t>环境，没有安装</a:t>
            </a:r>
            <a:r>
              <a:rPr lang="en-US" altLang="zh-CN"/>
              <a:t>Java</a:t>
            </a:r>
            <a:r>
              <a:rPr lang="zh-CN" altLang="en-US"/>
              <a:t>环境的同学请先行安装</a:t>
            </a:r>
            <a:endParaRPr lang="zh-CN" altLang="en-US"/>
          </a:p>
          <a:p>
            <a:pPr marL="661670" lvl="1" indent="-204470" defTabSz="267970">
              <a:spcBef>
                <a:spcPts val="1900"/>
              </a:spcBef>
              <a:buSzPct val="145000"/>
              <a:buFontTx/>
              <a:buChar char="•"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rPr lang="en-US"/>
              <a:t>jdk*.exe  Java</a:t>
            </a:r>
            <a:r>
              <a:rPr lang="zh-CN" altLang="en-US"/>
              <a:t>环境安装程序</a:t>
            </a:r>
            <a:endParaRPr lang="zh-CN" altLang="en-US"/>
          </a:p>
          <a:p>
            <a:pPr marL="457200" lvl="1" indent="0" defTabSz="267970">
              <a:spcBef>
                <a:spcPts val="1900"/>
              </a:spcBef>
              <a:buSzPct val="145000"/>
              <a:buFontTx/>
              <a:buNone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endParaRPr lang="zh-CN" altLang="en-US"/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ython介绍"/>
          <p:cNvSpPr txBox="1"/>
          <p:nvPr/>
        </p:nvSpPr>
        <p:spPr>
          <a:xfrm>
            <a:off x="3363232" y="3401006"/>
            <a:ext cx="6037264" cy="622300"/>
          </a:xfrm>
          <a:prstGeom prst="rect">
            <a:avLst/>
          </a:prstGeom>
          <a:ln w="12700">
            <a:miter lim="400000"/>
          </a:ln>
        </p:spPr>
        <p:txBody>
          <a:bodyPr lIns="41151" tIns="41151" rIns="41151" bIns="41151">
            <a:spAutoFit/>
          </a:bodyPr>
          <a:lstStyle/>
          <a:p>
            <a:pPr algn="just">
              <a:lnSpc>
                <a:spcPct val="11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/>
              <a:t>Kettle</a:t>
            </a:r>
            <a:r>
              <a:rPr lang="zh-CN" altLang="en-US"/>
              <a:t>基础知识</a:t>
            </a:r>
            <a:endParaRPr lang="zh-CN" altLang="en-US"/>
          </a:p>
        </p:txBody>
      </p:sp>
      <p:pic>
        <p:nvPicPr>
          <p:cNvPr id="465" name="image.png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6237" y="3315692"/>
            <a:ext cx="935039" cy="760414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幻灯片编号"/>
          <p:cNvSpPr txBox="1"/>
          <p:nvPr>
            <p:ph type="sldNum" sz="quarter" idx="4294967295"/>
          </p:nvPr>
        </p:nvSpPr>
        <p:spPr>
          <a:xfrm>
            <a:off x="8870346" y="6608761"/>
            <a:ext cx="273654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426" name="自主研发省内进展情况"/>
          <p:cNvSpPr txBox="1"/>
          <p:nvPr/>
        </p:nvSpPr>
        <p:spPr>
          <a:xfrm>
            <a:off x="192086" y="134618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rPr lang="en-US"/>
              <a:t>Kettle</a:t>
            </a:r>
            <a:r>
              <a:rPr lang="zh-CN" altLang="en-US"/>
              <a:t>介绍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9495" y="3754120"/>
            <a:ext cx="4766945" cy="31235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88925" y="1010920"/>
            <a:ext cx="847217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冬青黑体简体中文" panose="020B0300000000000000" charset="-122"/>
                <a:ea typeface="冬青黑体简体中文" panose="020B0300000000000000" charset="-122"/>
                <a:cs typeface="+mj-cs"/>
                <a:sym typeface="Helvetica"/>
              </a:rPr>
              <a:t>      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冬青黑体简体中文" panose="020B0300000000000000" charset="-122"/>
                <a:ea typeface="冬青黑体简体中文" panose="020B0300000000000000" charset="-122"/>
                <a:cs typeface="+mj-cs"/>
                <a:sym typeface="Helvetica"/>
              </a:rPr>
              <a:t>Kettle（PDI）是常用的ETL工具之一，纯Java编写的开源工具，绿色免安装，可以在Window、Linux、Unix上运行，数据抽取高效稳定。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冬青黑体简体中文" panose="020B0300000000000000" charset="-122"/>
              <a:ea typeface="冬青黑体简体中文" panose="020B0300000000000000" charset="-122"/>
              <a:cs typeface="+mj-cs"/>
              <a:sym typeface="Helvetic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>
                <a:latin typeface="冬青黑体简体中文" panose="020B0300000000000000" charset="-122"/>
                <a:ea typeface="冬青黑体简体中文" panose="020B0300000000000000" charset="-122"/>
                <a:sym typeface="+mn-ea"/>
              </a:rPr>
              <a:t>在2006年 Kettle 加入了开源的 BI 组织 Pentaho，英文全称为Pentaho Data Integeration。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冬青黑体简体中文" panose="020B0300000000000000" charset="-122"/>
              <a:ea typeface="冬青黑体简体中文" panose="020B0300000000000000" charset="-122"/>
              <a:cs typeface="+mj-cs"/>
              <a:sym typeface="Helvetica"/>
            </a:endParaRPr>
          </a:p>
          <a:p>
            <a:pPr marL="0"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冬青黑体简体中文" panose="020B0300000000000000" charset="-122"/>
                <a:ea typeface="冬青黑体简体中文" panose="020B0300000000000000" charset="-122"/>
                <a:cs typeface="+mj-cs"/>
                <a:sym typeface="Helvetica"/>
              </a:rPr>
              <a:t>      Kettle中文直译为水壶，该项目的主程序员MATT 希望把各种数据放到一个水壶里，然后以一种指定的格式流出。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冬青黑体简体中文" panose="020B0300000000000000" charset="-122"/>
              <a:ea typeface="冬青黑体简体中文" panose="020B0300000000000000" charset="-122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自主研发省内进展情况"/>
          <p:cNvSpPr txBox="1"/>
          <p:nvPr/>
        </p:nvSpPr>
        <p:spPr>
          <a:xfrm>
            <a:off x="192086" y="134618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rPr lang="en-US"/>
              <a:t>Kettle</a:t>
            </a:r>
            <a:r>
              <a:rPr lang="zh-CN" altLang="en-US"/>
              <a:t>介绍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9855" y="893445"/>
            <a:ext cx="8924925" cy="4286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2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“免费开源的基于java的企业级ETL工具，功能强大简单易用，无可抗拒”</a:t>
            </a:r>
            <a:endParaRPr kumimoji="0" lang="zh-CN" altLang="en-US" sz="22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1770" y="1591310"/>
            <a:ext cx="8665845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免费开源：基于java的免费开源的软件，对商业用户也没有限制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易配置：可以在Window、Linux、Unix上运行，绿色无需安装，数据抽取高效稳定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异构数据源：ETL工具集，它允许你管理来自不同数据库、不同的数据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两种脚本文件：transformation和job，transformation完成针对数据的基础转换，job则完成整个工作流的控制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图形界面设计：通过图形界面设计实现逻辑设计，托拉拽组件即可，无需写代码去实现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0" y="1065530"/>
            <a:ext cx="7251700" cy="5575300"/>
          </a:xfrm>
          <a:prstGeom prst="rect">
            <a:avLst/>
          </a:prstGeom>
        </p:spPr>
      </p:pic>
      <p:sp>
        <p:nvSpPr>
          <p:cNvPr id="426" name="自主研发省内进展情况"/>
          <p:cNvSpPr txBox="1"/>
          <p:nvPr/>
        </p:nvSpPr>
        <p:spPr>
          <a:xfrm>
            <a:off x="192086" y="134618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rPr lang="zh-CN" altLang="en-US"/>
              <a:t>同类产品对比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自主研发省内进展情况"/>
          <p:cNvSpPr txBox="1"/>
          <p:nvPr/>
        </p:nvSpPr>
        <p:spPr>
          <a:xfrm>
            <a:off x="192086" y="134618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rPr lang="zh-CN" altLang="en-US"/>
              <a:t>使用感受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91770" y="1009015"/>
            <a:ext cx="877697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“生产工具的进步是生产力发展的标志”，kettle和传统的编写代码相比，工具的使用在效率（包括代码复用）、可靠性、低出错率、可维护性上面绝对都是巨大的进步！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和任何工具一样，导入期都比较漫长，需要一些学习成本，但是请各位务必坚持下去，因为回报会非常丰厚！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使用Kettle使得ETL过程实现非常简单，因此设计思路就显得非常重要。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对于目前自研工作和自研人员的性质，Kettle工具是一个非常不错的选择毕竟维护性和开发效率都很高，而且又不会把自己拖入繁复的代码维护和修改之中。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Kettle工具的使用有很高的上限，使用得当甚至可以直接实现报表输出等数据分析功能，甚至实现BI。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/>
              <a:t>Kettle</a:t>
            </a:r>
            <a:r>
              <a:rPr lang="zh-CN" altLang="en-US"/>
              <a:t>基本概念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760" y="953770"/>
            <a:ext cx="8921115" cy="494982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39395" y="1066165"/>
            <a:ext cx="8665210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Transformation（转换）：完成针对数据的基础转换， 好比工厂里的生产流水线，每个组件相当于一个员工；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Job（作业）：完成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整个工作流的控制，好比工厂里的管理。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Spoon（勺子）：允许你通过图形界面来设计ETL逻辑（Transformation/Job）。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Kitchen（厨房）：允许你批量运行Job 。Kitchen也是一个后台运行的程序，没有图形界面。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Pan（平底锅）：允许你批量运行Transformation。Pan是一个后台执行的程序，没有图形界面。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Carte（菜单）：	一个轻量级的Web容器，用于建立专用、远程的ETL Server，集群运行。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76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/>
              <a:t>Kettle</a:t>
            </a:r>
            <a:r>
              <a:rPr lang="zh-CN" altLang="en-US"/>
              <a:t>基本概念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/>
              <a:t>Transformation</a:t>
            </a:r>
            <a:r>
              <a:rPr lang="zh-CN" altLang="en-US">
                <a:ea typeface="宋体" charset="0"/>
              </a:rPr>
              <a:t>（转换）</a:t>
            </a:r>
            <a:endParaRPr lang="zh-CN" altLang="en-US">
              <a:ea typeface="宋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944245"/>
            <a:ext cx="6661785" cy="247459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160" y="3766185"/>
            <a:ext cx="846709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Transformation（转换）是由一系列被称之为step（步骤）的逻辑工作通过hop（节点连接）连接的流程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。 转换本质上是数据流。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这个转换从文本文件中读取数据，过滤，然后排序，最后将数据加载到数据库。本质上，转换是一组图形化的数据转换配置的逻辑结构。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944245"/>
            <a:ext cx="6661785" cy="2474595"/>
          </a:xfrm>
          <a:prstGeom prst="rect">
            <a:avLst/>
          </a:prstGeom>
        </p:spPr>
      </p:pic>
      <p:sp>
        <p:nvSpPr>
          <p:cNvPr id="5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/>
              <a:t>Transformation</a:t>
            </a:r>
            <a:r>
              <a:rPr lang="zh-CN" altLang="en-US">
                <a:ea typeface="宋体" charset="0"/>
              </a:rPr>
              <a:t>（转换）</a:t>
            </a:r>
            <a:endParaRPr lang="zh-CN" altLang="en-US">
              <a:ea typeface="宋体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1770" y="3596005"/>
            <a:ext cx="8874760" cy="267525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Step(步骤)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Steps（步骤）是转换的建筑模块，比如一个文本文件输入或者一个表输出就是一个步骤。 在PDI中有140多个步骤，它们按不同功能进行分类，比如输入类、输出类、脚本类等。 每个步骤用于完成某种特定的功能，通过配置一系列的步骤就可以完成你所需要的任务。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所有的步骤是同步开启和运行的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41425" y="800735"/>
            <a:ext cx="6661785" cy="2474595"/>
          </a:xfrm>
          <a:prstGeom prst="rect">
            <a:avLst/>
          </a:prstGeom>
        </p:spPr>
      </p:pic>
      <p:sp>
        <p:nvSpPr>
          <p:cNvPr id="5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 sz="1800"/>
              <a:t>Transformation</a:t>
            </a:r>
            <a:r>
              <a:rPr lang="zh-CN" altLang="en-US" sz="1800">
                <a:ea typeface="宋体" charset="0"/>
              </a:rPr>
              <a:t>（转换）</a:t>
            </a:r>
            <a:endParaRPr lang="zh-CN" altLang="en-US" sz="1800">
              <a:ea typeface="宋体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39395" y="3347085"/>
            <a:ext cx="8665845" cy="3168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Hop（节点连接）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Hops（节点连接）是数据的通道，用于连接两个步骤，使得数据从一个步骤传递到另一个步骤。 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看似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顺序执行发生的，但事实并非如此。 节点连接决定了贯穿在步骤之间的数据流，步骤之间的顺序不是转换执行的顺序。 当执行一个转换时，每个步骤都以自己的线程启动，并不断的接受和推送数据。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在一个转换中，一个步骤可以有多个连接，数据流可以从一个步骤流到多个步骤。 在Spoon中，hops就像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是箭，它不仅允许数据从一个步骤流向另一个步骤，也决定了数据流的方向和所经步骤。 如果一个步骤的数据输出到了多个步骤，那么数据既可以是复制的，也可以是分发的。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玩转自研…"/>
          <p:cNvSpPr txBox="1"/>
          <p:nvPr/>
        </p:nvSpPr>
        <p:spPr>
          <a:xfrm>
            <a:off x="0" y="2060575"/>
            <a:ext cx="9118600" cy="1751965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3600" b="1">
                <a:solidFill>
                  <a:srgbClr val="0070C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玩转自研</a:t>
            </a:r>
          </a:p>
          <a:p>
            <a:pPr algn="ctr">
              <a:lnSpc>
                <a:spcPct val="150000"/>
              </a:lnSpc>
              <a:defRPr sz="3600" b="1">
                <a:solidFill>
                  <a:srgbClr val="0070C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/>
              <a:t>Kettle</a:t>
            </a:r>
            <a:r>
              <a:rPr lang="zh-CN" altLang="en-US"/>
              <a:t>（</a:t>
            </a:r>
            <a:r>
              <a:rPr lang="en-US" altLang="zh-CN"/>
              <a:t>PDI</a:t>
            </a:r>
            <a:r>
              <a:rPr lang="zh-CN" altLang="en-US"/>
              <a:t>）基础知识及网络运维应用</a:t>
            </a:r>
            <a:endParaRPr lang="zh-CN" altLang="en-US"/>
          </a:p>
        </p:txBody>
      </p:sp>
      <p:sp>
        <p:nvSpPr>
          <p:cNvPr id="349" name="耕夫团队…"/>
          <p:cNvSpPr txBox="1"/>
          <p:nvPr/>
        </p:nvSpPr>
        <p:spPr>
          <a:xfrm>
            <a:off x="4636135" y="3992562"/>
            <a:ext cx="4605338" cy="179958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spAutoFit/>
          </a:bodyPr>
          <a:lstStyle/>
          <a:p>
            <a:pPr algn="ctr">
              <a:lnSpc>
                <a:spcPct val="150000"/>
              </a:lnSpc>
              <a:defRPr sz="3200" b="1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耕夫团队</a:t>
            </a:r>
          </a:p>
          <a:p>
            <a:pPr algn="ctr">
              <a:lnSpc>
                <a:spcPct val="150000"/>
              </a:lnSpc>
              <a:defRPr sz="2000" b="1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程志鹍</a:t>
            </a:r>
          </a:p>
          <a:p>
            <a:pPr algn="ctr">
              <a:lnSpc>
                <a:spcPct val="150000"/>
              </a:lnSpc>
              <a:defRPr b="1">
                <a:solidFill>
                  <a:srgbClr val="002060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t>中国移动河南公司 网管中心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/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/>
              <a:t>Job</a:t>
            </a:r>
            <a:r>
              <a:rPr lang="zh-CN" altLang="en-US">
                <a:ea typeface="宋体" charset="0"/>
              </a:rPr>
              <a:t>（工作）</a:t>
            </a:r>
            <a:endParaRPr lang="zh-CN" altLang="en-US">
              <a:ea typeface="宋体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1229995"/>
            <a:ext cx="3209925" cy="439864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401695" y="967105"/>
            <a:ext cx="545655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Jobs（工作）是基于工作流模型的，协调数据源、执行过程和相关依赖性的ETL活动。 将功能性和实体过程聚合在了一起。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02000" y="2915285"/>
            <a:ext cx="5556250" cy="3044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一个工作中展示的任务有从FTP获取文件、核查一个必须存在的数据库表是否存在、执行一个转换、发送邮件通知一个转换中的错误等。最终工作的结果可能是数据仓库的更新等。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工作由工作节点连接、工作实体和工作设置组成。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/>
              <a:t>Transformation</a:t>
            </a:r>
            <a:r>
              <a:rPr lang="zh-CN" altLang="en-US"/>
              <a:t>常用功能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748665"/>
            <a:ext cx="3727450" cy="60090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178935" y="1861820"/>
            <a:ext cx="4958080" cy="3783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多样化数据输入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基本的文本文件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Access、Excel、XML、Properties文件格式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关系型数据库（Oracle、DB2、Microsoft SQL Server、Microsoft Access、MySQL等）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Big Data（hadoop、Hbase等）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系统信息，如文件名称、系统时间等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78935" y="1861820"/>
            <a:ext cx="4958080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多种查询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调用数据库存储过程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基本的数据库查询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判断表以及列、操作系统文件是否存在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从URL接收查询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使用Web服务查询信息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使用数据流中的值作为参数来执行一个数据库查询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流查询：从转换中其他流里查询值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/>
              <a:t>Transformation</a:t>
            </a:r>
            <a:r>
              <a:rPr lang="zh-CN" altLang="en-US"/>
              <a:t>常用功能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4615" y="694690"/>
            <a:ext cx="3506470" cy="606171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178935" y="1861820"/>
            <a:ext cx="495808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转换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值映射、分组、去重、拆分字段、行列转换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复制行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/>
              <a:t>Transformation</a:t>
            </a:r>
            <a:r>
              <a:rPr lang="zh-CN" altLang="en-US"/>
              <a:t>常用功能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b="21490"/>
          <a:stretch>
            <a:fillRect/>
          </a:stretch>
        </p:blipFill>
        <p:spPr>
          <a:xfrm>
            <a:off x="191770" y="641350"/>
            <a:ext cx="3042285" cy="60693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00170" y="2303780"/>
            <a:ext cx="4958080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数据输出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把数据写入到Excel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把数据写入XML、CSV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把数据写入数据库，全量、增量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 sz="1800"/>
              <a:t>Transformation</a:t>
            </a:r>
            <a:r>
              <a:rPr lang="zh-CN" altLang="en-US" sz="1800"/>
              <a:t>常用功能</a:t>
            </a:r>
            <a:endParaRPr lang="zh-CN" altLang="en-US" sz="1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741045"/>
            <a:ext cx="3033395" cy="607758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00170" y="2303780"/>
            <a:ext cx="49580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支持脚本和代码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JS脚本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SQL脚本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正则表达式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Java代码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自主研发省内进展情况"/>
          <p:cNvSpPr txBox="1"/>
          <p:nvPr/>
        </p:nvSpPr>
        <p:spPr>
          <a:xfrm>
            <a:off x="192086" y="134620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 sz="1800"/>
              <a:t>Transformation</a:t>
            </a:r>
            <a:r>
              <a:rPr lang="zh-CN" altLang="en-US" sz="1800"/>
              <a:t>常用功能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62865" y="1828800"/>
            <a:ext cx="3759200" cy="32004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 sz="1800"/>
              <a:t>Job</a:t>
            </a:r>
            <a:r>
              <a:rPr lang="zh-CN" altLang="en-US" sz="1800"/>
              <a:t>常用功能</a:t>
            </a:r>
            <a:endParaRPr lang="zh-CN" altLang="en-US" sz="1800"/>
          </a:p>
        </p:txBody>
      </p:sp>
      <p:sp>
        <p:nvSpPr>
          <p:cNvPr id="3" name="文本框 2"/>
          <p:cNvSpPr txBox="1"/>
          <p:nvPr/>
        </p:nvSpPr>
        <p:spPr>
          <a:xfrm>
            <a:off x="4134485" y="1243330"/>
            <a:ext cx="5113655" cy="48914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Ping 主机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写日志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发送邮件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比较文件夹、文件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创建、复制、移动、删除、压缩文件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从HTTP获取或者上传文件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操作延迟等待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判断文件是否存在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执行JavaScript、SQL、Shell脚本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支持安全FTP获取、上传文件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删除远程文件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支持SSH2上传下载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770" y="677545"/>
            <a:ext cx="3644900" cy="259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520" y="3445510"/>
            <a:ext cx="3764280" cy="410083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image.png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9377" y="3273261"/>
            <a:ext cx="944564" cy="723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551" name="Python介绍"/>
          <p:cNvSpPr txBox="1"/>
          <p:nvPr/>
        </p:nvSpPr>
        <p:spPr>
          <a:xfrm>
            <a:off x="3106736" y="3343493"/>
            <a:ext cx="6037264" cy="622300"/>
          </a:xfrm>
          <a:prstGeom prst="rect">
            <a:avLst/>
          </a:prstGeom>
          <a:ln w="12700">
            <a:miter lim="400000"/>
          </a:ln>
        </p:spPr>
        <p:txBody>
          <a:bodyPr lIns="41151" tIns="41151" rIns="41151" bIns="41151">
            <a:spAutoFit/>
          </a:bodyPr>
          <a:lstStyle/>
          <a:p>
            <a:pPr algn="just">
              <a:lnSpc>
                <a:spcPct val="11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/>
              <a:t>Kettle</a:t>
            </a:r>
            <a:r>
              <a:t>实战应用</a:t>
            </a:r>
          </a:p>
        </p:txBody>
      </p:sp>
    </p:spTree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 sz="1800"/>
              <a:t>Kettle</a:t>
            </a:r>
            <a:r>
              <a:rPr lang="zh-CN" altLang="en-US" sz="1800"/>
              <a:t>安装</a:t>
            </a:r>
            <a:endParaRPr lang="zh-CN" altLang="en-US" sz="180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2635" y="1029335"/>
            <a:ext cx="4984750" cy="3987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54990" y="5386705"/>
            <a:ext cx="7940040" cy="828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下载、解压、双击打开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了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07060" y="1356995"/>
            <a:ext cx="7940040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Kettle在网络运维的使用场景非常广泛，涉及到数据采集的都可以使用。各大三方厂商在实现采集任务时也都在使用ETL工具。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54225" y="3150870"/>
            <a:ext cx="7193280" cy="19367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OMC 性能、配置文件采集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DPI XDR文件采集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集团三费系统数据载入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报表汇聚（魔改功能）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…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 sz="1800"/>
              <a:t>Kettle</a:t>
            </a:r>
            <a:r>
              <a:rPr lang="zh-CN" altLang="en-US" sz="1800"/>
              <a:t>实战应用</a:t>
            </a:r>
            <a:endParaRPr lang="zh-CN" altLang="en-US" sz="180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幻灯片编号"/>
          <p:cNvSpPr txBox="1"/>
          <p:nvPr>
            <p:ph type="sldNum" sz="quarter" idx="4294967295"/>
          </p:nvPr>
        </p:nvSpPr>
        <p:spPr>
          <a:xfrm>
            <a:off x="8955101" y="6608761"/>
            <a:ext cx="188897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352" name="自我介绍"/>
          <p:cNvSpPr txBox="1"/>
          <p:nvPr/>
        </p:nvSpPr>
        <p:spPr>
          <a:xfrm>
            <a:off x="192086" y="109854"/>
            <a:ext cx="8666165" cy="4470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t>自我介绍</a:t>
            </a:r>
          </a:p>
        </p:txBody>
      </p:sp>
      <p:sp>
        <p:nvSpPr>
          <p:cNvPr id="353" name="2014年毕业于华中科技大学后入职河南移动网络管理中心…"/>
          <p:cNvSpPr txBox="1"/>
          <p:nvPr>
            <p:ph type="body" idx="4294967295"/>
          </p:nvPr>
        </p:nvSpPr>
        <p:spPr>
          <a:xfrm>
            <a:off x="3867951" y="849927"/>
            <a:ext cx="5181601" cy="5751104"/>
          </a:xfrm>
          <a:prstGeom prst="rect">
            <a:avLst/>
          </a:prstGeom>
        </p:spPr>
        <p:txBody>
          <a:bodyPr lIns="35717" tIns="35717" rIns="35717" bIns="35717"/>
          <a:lstStyle/>
          <a:p>
            <a:pPr marL="213360" indent="-213360" defTabSz="279400">
              <a:lnSpc>
                <a:spcPct val="90000"/>
              </a:lnSpc>
              <a:spcBef>
                <a:spcPts val="2000"/>
              </a:spcBef>
              <a:buClr>
                <a:srgbClr val="9A958E"/>
              </a:buClr>
              <a:buSzPct val="75000"/>
              <a:buFontTx/>
              <a:buChar char="•"/>
              <a:defRPr sz="1915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2014年毕业于华中科技大学后入职河南移动网络管理中心</a:t>
            </a:r>
            <a:endParaRPr spc="38"/>
          </a:p>
          <a:p>
            <a:pPr marL="213360" indent="-213360" defTabSz="279400">
              <a:lnSpc>
                <a:spcPct val="90000"/>
              </a:lnSpc>
              <a:spcBef>
                <a:spcPts val="2000"/>
              </a:spcBef>
              <a:buClr>
                <a:srgbClr val="9A958E"/>
              </a:buClr>
              <a:buSzPct val="75000"/>
              <a:buFontTx/>
              <a:buChar char="•"/>
              <a:defRPr sz="1915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长期从事网络运维自主研发</a:t>
            </a:r>
            <a:r>
              <a:rPr spc="38"/>
              <a:t>及大数据研发、维护工作</a:t>
            </a:r>
            <a:endParaRPr spc="38"/>
          </a:p>
          <a:p>
            <a:pPr marL="213360" indent="-213360" defTabSz="279400">
              <a:lnSpc>
                <a:spcPct val="90000"/>
              </a:lnSpc>
              <a:spcBef>
                <a:spcPts val="2000"/>
              </a:spcBef>
              <a:buClr>
                <a:srgbClr val="9A958E"/>
              </a:buClr>
              <a:buSzPct val="75000"/>
              <a:buFontTx/>
              <a:buChar char="•"/>
              <a:defRPr sz="1915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spc="38"/>
              <a:t>河南省耕夫团队主要成员</a:t>
            </a:r>
            <a:endParaRPr spc="38"/>
          </a:p>
          <a:p>
            <a:pPr marL="213360" indent="-213360" defTabSz="279400">
              <a:lnSpc>
                <a:spcPct val="90000"/>
              </a:lnSpc>
              <a:spcBef>
                <a:spcPts val="2000"/>
              </a:spcBef>
              <a:buClr>
                <a:srgbClr val="9A958E"/>
              </a:buClr>
              <a:buSzPct val="75000"/>
              <a:buFontTx/>
              <a:buChar char="•"/>
              <a:defRPr sz="1915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《掌W宝》、《和运维》等自主研发项目主创</a:t>
            </a:r>
            <a:endParaRPr spc="38"/>
          </a:p>
          <a:p>
            <a:pPr marL="213360" indent="-213360" defTabSz="279400">
              <a:lnSpc>
                <a:spcPct val="90000"/>
              </a:lnSpc>
              <a:spcBef>
                <a:spcPts val="2000"/>
              </a:spcBef>
              <a:buClr>
                <a:srgbClr val="9A958E"/>
              </a:buClr>
              <a:buSzPct val="75000"/>
              <a:buFontTx/>
              <a:buChar char="•"/>
              <a:defRPr sz="1915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rPr spc="38"/>
              <a:t>2015年河南省通信学会科技进步一等奖</a:t>
            </a:r>
            <a:endParaRPr spc="38"/>
          </a:p>
          <a:p>
            <a:pPr marL="213360" indent="-213360" defTabSz="279400">
              <a:lnSpc>
                <a:spcPct val="90000"/>
              </a:lnSpc>
              <a:spcBef>
                <a:spcPts val="2000"/>
              </a:spcBef>
              <a:buClr>
                <a:srgbClr val="9A958E"/>
              </a:buClr>
              <a:buSzPct val="75000"/>
              <a:buFontTx/>
              <a:buChar char="•"/>
              <a:defRPr sz="1915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2016集团自主研发大赛最具潜质奖</a:t>
            </a:r>
            <a:endParaRPr spc="38"/>
          </a:p>
          <a:p>
            <a:pPr marL="213360" indent="-213360" defTabSz="279400">
              <a:lnSpc>
                <a:spcPct val="90000"/>
              </a:lnSpc>
              <a:spcBef>
                <a:spcPts val="2000"/>
              </a:spcBef>
              <a:buClr>
                <a:srgbClr val="9A958E"/>
              </a:buClr>
              <a:buSzPct val="75000"/>
              <a:buFontTx/>
              <a:buChar char="•"/>
              <a:defRPr sz="1915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2017年集团十佳自研项目</a:t>
            </a:r>
            <a:endParaRPr spc="38"/>
          </a:p>
          <a:p>
            <a:pPr marL="213360" indent="-213360" defTabSz="279400">
              <a:lnSpc>
                <a:spcPct val="90000"/>
              </a:lnSpc>
              <a:spcBef>
                <a:spcPts val="2000"/>
              </a:spcBef>
              <a:buClr>
                <a:srgbClr val="9A958E"/>
              </a:buClr>
              <a:buSzPct val="75000"/>
              <a:buFontTx/>
              <a:buChar char="•"/>
              <a:defRPr sz="1915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2018年省内自主研发专业比武第一名</a:t>
            </a:r>
          </a:p>
          <a:p>
            <a:pPr marL="213360" indent="-213360" defTabSz="279400">
              <a:lnSpc>
                <a:spcPct val="90000"/>
              </a:lnSpc>
              <a:spcBef>
                <a:spcPts val="2000"/>
              </a:spcBef>
              <a:buClr>
                <a:srgbClr val="9A958E"/>
              </a:buClr>
              <a:buSzPct val="75000"/>
              <a:buFontTx/>
              <a:buChar char="•"/>
              <a:defRPr sz="1915">
                <a:solidFill>
                  <a:srgbClr val="5B5854"/>
                </a:solidFill>
                <a:latin typeface="Avenir Roman"/>
                <a:ea typeface="Avenir Roman"/>
                <a:cs typeface="Avenir Roman"/>
                <a:sym typeface="Avenir Roman"/>
              </a:defRPr>
            </a:pPr>
            <a:r>
              <a:t>2018</a:t>
            </a:r>
            <a:r>
              <a:rPr spc="38"/>
              <a:t>年集团网络自主研发技能大赛二等奖</a:t>
            </a:r>
            <a:endParaRPr spc="38"/>
          </a:p>
        </p:txBody>
      </p:sp>
      <p:pic>
        <p:nvPicPr>
          <p:cNvPr id="354" name="图片 1" descr="图片 1"/>
          <p:cNvPicPr>
            <a:picLocks noChangeAspect="1"/>
          </p:cNvPicPr>
          <p:nvPr/>
        </p:nvPicPr>
        <p:blipFill>
          <a:blip r:embed="rId1"/>
          <a:srcRect l="35938" t="7344" r="25207"/>
          <a:stretch>
            <a:fillRect/>
          </a:stretch>
        </p:blipFill>
        <p:spPr>
          <a:xfrm>
            <a:off x="74538" y="809623"/>
            <a:ext cx="3552826" cy="5648327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en-US" sz="1800"/>
              <a:t>Kettle</a:t>
            </a:r>
            <a:r>
              <a:rPr lang="zh-CN" altLang="en-US" sz="1800"/>
              <a:t>实战应用</a:t>
            </a:r>
            <a:endParaRPr lang="zh-CN" altLang="en-US" sz="1800"/>
          </a:p>
        </p:txBody>
      </p:sp>
      <p:pic>
        <p:nvPicPr>
          <p:cNvPr id="618" name="图像" descr="图像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5110" y="1689735"/>
            <a:ext cx="3479165" cy="34791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sz="1800"/>
              <a:t>XDR数据采集、清洗、转存案例</a:t>
            </a:r>
            <a:endParaRPr sz="1800"/>
          </a:p>
        </p:txBody>
      </p:sp>
      <p:sp>
        <p:nvSpPr>
          <p:cNvPr id="2" name="文本框 1"/>
          <p:cNvSpPr txBox="1"/>
          <p:nvPr/>
        </p:nvSpPr>
        <p:spPr>
          <a:xfrm>
            <a:off x="564515" y="809625"/>
            <a:ext cx="7920355" cy="156718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在2018年中，接到了一项实现集团性能管理应用市场Docker移植应用的工作。在实现某省自主研发的《视频端到端质量分析》 移植的过程中，由于应用对于数据的格式、字段内容等有特殊的要求，与集团XDR规范有差异。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86755" y="3070225"/>
            <a:ext cx="3289935" cy="32899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1770" y="2669540"/>
            <a:ext cx="5205730" cy="3168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csv文件格式，字段以逗号（,)隔断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数据按5min时间粒度划分，超过200mb是需要切断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文件上传完成需要上传完成标记文件，同名的.ctl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数据筛选：筛选在uri字段中包含“.letv.com”、“.le.com”、“.youku.com”、“msg.71.am” 、“msg.71.am”关键字的所有记录，其余数据抛弃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342900" marR="0" indent="-3429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标准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XDR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字段裁剪到</a:t>
            </a:r>
            <a:r>
              <a:rPr kumimoji="0" lang="en-US" altLang="zh-CN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15</a:t>
            </a:r>
            <a:r>
              <a:rPr kumimoji="0" lang="zh-CN" alt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个</a:t>
            </a:r>
            <a:endParaRPr kumimoji="0" lang="zh-CN" altLang="en-US" sz="20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sz="1800"/>
              <a:t>XDR数据采集、清洗、转存案例</a:t>
            </a:r>
            <a:endParaRPr sz="1800"/>
          </a:p>
        </p:txBody>
      </p:sp>
      <p:sp>
        <p:nvSpPr>
          <p:cNvPr id="2" name="文本框 1"/>
          <p:cNvSpPr txBox="1"/>
          <p:nvPr/>
        </p:nvSpPr>
        <p:spPr>
          <a:xfrm>
            <a:off x="656590" y="1410335"/>
            <a:ext cx="7736205" cy="452183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厂家做不了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742950" marR="0" lvl="1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没有冗余机器处理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742950" marR="0" lvl="1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当前处理逻辑不支持对原始XDR的裁剪筛选和分发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数据共享层有多台FTP实现FTP共享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742950" marR="0" lvl="1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数据留存6小时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742950" marR="0" lvl="1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分布在8台主机上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标准XDR数据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742950" marR="0" lvl="1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单个文件250MB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742950" marR="0" lvl="1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全部字段、全量记录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安全困境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742950" marR="0" lvl="1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数据安全传输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742950" marR="0" lvl="1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敏感字段脱敏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zh-CN" altLang="en-US" sz="1800"/>
              <a:t>解决方案</a:t>
            </a:r>
            <a:endParaRPr lang="zh-CN" altLang="en-US" sz="1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31340" y="1060450"/>
            <a:ext cx="5481955" cy="528764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zh-CN" sz="1800"/>
              <a:t>文件下载</a:t>
            </a:r>
            <a:endParaRPr lang="zh-CN" sz="180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t="20612" b="29974"/>
          <a:stretch>
            <a:fillRect/>
          </a:stretch>
        </p:blipFill>
        <p:spPr>
          <a:xfrm>
            <a:off x="698500" y="826135"/>
            <a:ext cx="7747000" cy="1229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070" y="2287270"/>
            <a:ext cx="3961765" cy="447611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6355" y="2287270"/>
            <a:ext cx="3910965" cy="4418965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zh-CN" sz="1800"/>
              <a:t>数据转换</a:t>
            </a:r>
            <a:endParaRPr lang="zh-CN" sz="18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50" y="1587500"/>
            <a:ext cx="9012555" cy="462407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sz="1800"/>
              <a:t>XDR数据采集、清洗、转存案例</a:t>
            </a:r>
            <a:endParaRPr sz="1800"/>
          </a:p>
        </p:txBody>
      </p:sp>
      <p:sp>
        <p:nvSpPr>
          <p:cNvPr id="6" name="文本框 5"/>
          <p:cNvSpPr txBox="1"/>
          <p:nvPr/>
        </p:nvSpPr>
        <p:spPr>
          <a:xfrm>
            <a:off x="868680" y="1699895"/>
            <a:ext cx="7312660" cy="119761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运行FTP下载Job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./kitchen.sh -file=/home/docker/kettle/docker-ftp-http.kjb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运行文件处理Transformation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./pan.sh -file=/home/docker/kettle/http-etl.ktr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12140" y="3883660"/>
            <a:ext cx="792035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可使用命令行将脚本运行在服务器上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自主研发省内进展情况"/>
          <p:cNvSpPr txBox="1"/>
          <p:nvPr/>
        </p:nvSpPr>
        <p:spPr>
          <a:xfrm>
            <a:off x="192086" y="149860"/>
            <a:ext cx="8666165" cy="36703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p>
            <a: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pPr>
            <a:r>
              <a:rPr lang="zh-CN" sz="1800"/>
              <a:t>随堂练习</a:t>
            </a:r>
            <a:endParaRPr lang="zh-CN" sz="1800"/>
          </a:p>
        </p:txBody>
      </p:sp>
      <p:sp>
        <p:nvSpPr>
          <p:cNvPr id="2" name="文本框 1"/>
          <p:cNvSpPr txBox="1"/>
          <p:nvPr/>
        </p:nvSpPr>
        <p:spPr>
          <a:xfrm>
            <a:off x="905510" y="977900"/>
            <a:ext cx="7333615" cy="11976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在课程资料中</a:t>
            </a:r>
            <a:r>
              <a:rPr kumimoji="0" lang="en-US" altLang="zh-CN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http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文件夹下，</a:t>
            </a: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包含部分XDR原始文件，请使用Kettle对文件进行处理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540510" y="1547495"/>
            <a:ext cx="5969000" cy="20288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sym typeface="Helvetica"/>
              </a:rPr>
              <a:t>获取XDR文件并解压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sym typeface="Helvetica"/>
              </a:rPr>
              <a:t>对XDR文件进行过滤，过滤条件：domain字段包含baidu.com或qq.com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sym typeface="Helvetica"/>
              </a:rPr>
              <a:t>裁剪字段，保留字段：city\domain\url\type（第</a:t>
            </a:r>
            <a:r>
              <a:rPr lang="en-US" altLang="zh-CN">
                <a:sym typeface="Helvetica"/>
              </a:rPr>
              <a:t>2</a:t>
            </a:r>
            <a:r>
              <a:rPr lang="zh-CN" altLang="en-US">
                <a:ea typeface="宋体" charset="0"/>
                <a:sym typeface="Helvetica"/>
              </a:rPr>
              <a:t>、</a:t>
            </a:r>
            <a:r>
              <a:rPr lang="en-US" altLang="zh-CN">
                <a:ea typeface="宋体" charset="0"/>
                <a:sym typeface="Helvetica"/>
              </a:rPr>
              <a:t>50</a:t>
            </a:r>
            <a:r>
              <a:rPr lang="zh-CN" altLang="en-US">
                <a:ea typeface="宋体" charset="0"/>
                <a:sym typeface="Helvetica"/>
              </a:rPr>
              <a:t>、</a:t>
            </a:r>
            <a:r>
              <a:rPr lang="en-US" altLang="zh-CN">
                <a:ea typeface="宋体" charset="0"/>
                <a:sym typeface="Helvetica"/>
              </a:rPr>
              <a:t>51</a:t>
            </a:r>
            <a:r>
              <a:rPr lang="zh-CN" altLang="en-US">
                <a:ea typeface="宋体" charset="0"/>
                <a:sym typeface="Helvetica"/>
              </a:rPr>
              <a:t>、</a:t>
            </a:r>
            <a:r>
              <a:rPr lang="en-US" altLang="zh-CN">
                <a:ea typeface="宋体" charset="0"/>
                <a:sym typeface="Helvetica"/>
              </a:rPr>
              <a:t>53</a:t>
            </a:r>
            <a:r>
              <a:rPr lang="zh-CN" altLang="en-US">
                <a:ea typeface="宋体" charset="0"/>
                <a:sym typeface="Helvetica"/>
              </a:rPr>
              <a:t>列）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sym typeface="Helvetica"/>
              </a:rPr>
              <a:t>每个输出文件保存300000行</a:t>
            </a:r>
            <a:endParaRPr kumimoji="0" lang="zh-CN" altLang="en-US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charset="0"/>
              <a:buChar char=""/>
            </a:pPr>
            <a:r>
              <a:rPr lang="zh-CN" altLang="en-US">
                <a:sym typeface="Helvetica"/>
              </a:rPr>
              <a:t>文件存储，文件名要求：s1u_http_日期_时间_分段.csv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574" name="Picture 2" descr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14320" y="3576320"/>
            <a:ext cx="3422015" cy="342201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9" name="Group 10"/>
          <p:cNvGrpSpPr/>
          <p:nvPr/>
        </p:nvGrpSpPr>
        <p:grpSpPr>
          <a:xfrm>
            <a:off x="960527" y="1830218"/>
            <a:ext cx="2438589" cy="3336784"/>
            <a:chOff x="0" y="0"/>
            <a:chExt cx="2438587" cy="3336782"/>
          </a:xfrm>
        </p:grpSpPr>
        <p:grpSp>
          <p:nvGrpSpPr>
            <p:cNvPr id="649" name="Group 5"/>
            <p:cNvGrpSpPr/>
            <p:nvPr/>
          </p:nvGrpSpPr>
          <p:grpSpPr>
            <a:xfrm>
              <a:off x="1235587" y="852191"/>
              <a:ext cx="730346" cy="729861"/>
              <a:chOff x="0" y="0"/>
              <a:chExt cx="730345" cy="729859"/>
            </a:xfrm>
          </p:grpSpPr>
          <p:sp>
            <p:nvSpPr>
              <p:cNvPr id="647" name="Freeform 2"/>
              <p:cNvSpPr/>
              <p:nvPr/>
            </p:nvSpPr>
            <p:spPr>
              <a:xfrm>
                <a:off x="0" y="0"/>
                <a:ext cx="730346" cy="72986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17"/>
                    </a:moveTo>
                    <a:cubicBezTo>
                      <a:pt x="21600" y="16770"/>
                      <a:pt x="16765" y="21600"/>
                      <a:pt x="10783" y="21600"/>
                    </a:cubicBezTo>
                    <a:cubicBezTo>
                      <a:pt x="4835" y="21600"/>
                      <a:pt x="0" y="16770"/>
                      <a:pt x="0" y="10817"/>
                    </a:cubicBezTo>
                    <a:cubicBezTo>
                      <a:pt x="0" y="4835"/>
                      <a:pt x="4835" y="0"/>
                      <a:pt x="10783" y="0"/>
                    </a:cubicBezTo>
                    <a:cubicBezTo>
                      <a:pt x="16765" y="0"/>
                      <a:pt x="21600" y="4835"/>
                      <a:pt x="21600" y="10817"/>
                    </a:cubicBez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48" name="Freeform 3"/>
              <p:cNvSpPr/>
              <p:nvPr/>
            </p:nvSpPr>
            <p:spPr>
              <a:xfrm>
                <a:off x="179790" y="115504"/>
                <a:ext cx="369780" cy="4981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57" h="21315" extrusionOk="0">
                    <a:moveTo>
                      <a:pt x="21357" y="7121"/>
                    </a:moveTo>
                    <a:cubicBezTo>
                      <a:pt x="21357" y="1134"/>
                      <a:pt x="14825" y="-285"/>
                      <a:pt x="10267" y="45"/>
                    </a:cubicBezTo>
                    <a:cubicBezTo>
                      <a:pt x="5718" y="375"/>
                      <a:pt x="1751" y="2131"/>
                      <a:pt x="1751" y="5120"/>
                    </a:cubicBezTo>
                    <a:cubicBezTo>
                      <a:pt x="1751" y="8067"/>
                      <a:pt x="1489" y="9063"/>
                      <a:pt x="1489" y="9063"/>
                    </a:cubicBezTo>
                    <a:cubicBezTo>
                      <a:pt x="2322" y="9916"/>
                      <a:pt x="2322" y="9916"/>
                      <a:pt x="2322" y="9916"/>
                    </a:cubicBezTo>
                    <a:cubicBezTo>
                      <a:pt x="2322" y="9916"/>
                      <a:pt x="-243" y="13049"/>
                      <a:pt x="18" y="13479"/>
                    </a:cubicBezTo>
                    <a:cubicBezTo>
                      <a:pt x="212" y="13909"/>
                      <a:pt x="2322" y="14189"/>
                      <a:pt x="2322" y="14189"/>
                    </a:cubicBezTo>
                    <a:cubicBezTo>
                      <a:pt x="2322" y="14189"/>
                      <a:pt x="2515" y="14383"/>
                      <a:pt x="2322" y="16426"/>
                    </a:cubicBezTo>
                    <a:cubicBezTo>
                      <a:pt x="2128" y="18698"/>
                      <a:pt x="4373" y="18799"/>
                      <a:pt x="6038" y="18605"/>
                    </a:cubicBezTo>
                    <a:cubicBezTo>
                      <a:pt x="6812" y="18512"/>
                      <a:pt x="7383" y="18419"/>
                      <a:pt x="7963" y="18326"/>
                    </a:cubicBezTo>
                    <a:cubicBezTo>
                      <a:pt x="8409" y="21315"/>
                      <a:pt x="8409" y="21315"/>
                      <a:pt x="8409" y="21315"/>
                    </a:cubicBezTo>
                    <a:cubicBezTo>
                      <a:pt x="19692" y="21315"/>
                      <a:pt x="19692" y="21315"/>
                      <a:pt x="19692" y="21315"/>
                    </a:cubicBezTo>
                    <a:cubicBezTo>
                      <a:pt x="18028" y="14949"/>
                      <a:pt x="18028" y="14949"/>
                      <a:pt x="18028" y="14949"/>
                    </a:cubicBezTo>
                    <a:cubicBezTo>
                      <a:pt x="18734" y="12906"/>
                      <a:pt x="21357" y="11673"/>
                      <a:pt x="21357" y="7121"/>
                    </a:cubicBezTo>
                    <a:close/>
                    <a:moveTo>
                      <a:pt x="8863" y="9637"/>
                    </a:moveTo>
                    <a:cubicBezTo>
                      <a:pt x="12705" y="6260"/>
                      <a:pt x="12705" y="6260"/>
                      <a:pt x="12705" y="6260"/>
                    </a:cubicBezTo>
                    <a:cubicBezTo>
                      <a:pt x="4634" y="6260"/>
                      <a:pt x="4634" y="6260"/>
                      <a:pt x="4634" y="6260"/>
                    </a:cubicBezTo>
                    <a:cubicBezTo>
                      <a:pt x="13799" y="1894"/>
                      <a:pt x="13799" y="1894"/>
                      <a:pt x="13799" y="1894"/>
                    </a:cubicBezTo>
                    <a:cubicBezTo>
                      <a:pt x="10083" y="5077"/>
                      <a:pt x="10083" y="5077"/>
                      <a:pt x="10083" y="5077"/>
                    </a:cubicBezTo>
                    <a:cubicBezTo>
                      <a:pt x="17960" y="5077"/>
                      <a:pt x="17960" y="5077"/>
                      <a:pt x="17960" y="5077"/>
                    </a:cubicBezTo>
                    <a:lnTo>
                      <a:pt x="8863" y="9637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sp>
          <p:nvSpPr>
            <p:cNvPr id="650" name="Freeform 4"/>
            <p:cNvSpPr/>
            <p:nvPr/>
          </p:nvSpPr>
          <p:spPr>
            <a:xfrm>
              <a:off x="387011" y="0"/>
              <a:ext cx="579205" cy="5773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10803"/>
                  </a:moveTo>
                  <a:cubicBezTo>
                    <a:pt x="21600" y="16782"/>
                    <a:pt x="16749" y="21600"/>
                    <a:pt x="10778" y="21600"/>
                  </a:cubicBezTo>
                  <a:cubicBezTo>
                    <a:pt x="4851" y="21600"/>
                    <a:pt x="0" y="16782"/>
                    <a:pt x="0" y="10803"/>
                  </a:cubicBezTo>
                  <a:cubicBezTo>
                    <a:pt x="0" y="4818"/>
                    <a:pt x="4851" y="0"/>
                    <a:pt x="10778" y="0"/>
                  </a:cubicBezTo>
                  <a:cubicBezTo>
                    <a:pt x="16749" y="0"/>
                    <a:pt x="21600" y="4818"/>
                    <a:pt x="21600" y="10803"/>
                  </a:cubicBezTo>
                </a:path>
              </a:pathLst>
            </a:custGeom>
            <a:solidFill>
              <a:schemeClr val="accent4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685800">
                <a:defRPr sz="1300">
                  <a:solidFill>
                    <a:srgbClr val="7E7E7E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</a:p>
          </p:txBody>
        </p:sp>
        <p:sp>
          <p:nvSpPr>
            <p:cNvPr id="651" name="Freeform 5"/>
            <p:cNvSpPr/>
            <p:nvPr/>
          </p:nvSpPr>
          <p:spPr>
            <a:xfrm>
              <a:off x="673733" y="279110"/>
              <a:ext cx="168065" cy="1788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0" h="20238" extrusionOk="0">
                  <a:moveTo>
                    <a:pt x="19001" y="8492"/>
                  </a:moveTo>
                  <a:cubicBezTo>
                    <a:pt x="12120" y="1968"/>
                    <a:pt x="12120" y="1968"/>
                    <a:pt x="12120" y="1968"/>
                  </a:cubicBezTo>
                  <a:cubicBezTo>
                    <a:pt x="9355" y="-554"/>
                    <a:pt x="4948" y="-668"/>
                    <a:pt x="2204" y="1721"/>
                  </a:cubicBezTo>
                  <a:cubicBezTo>
                    <a:pt x="125" y="3599"/>
                    <a:pt x="125" y="3599"/>
                    <a:pt x="125" y="3599"/>
                  </a:cubicBezTo>
                  <a:cubicBezTo>
                    <a:pt x="125" y="3599"/>
                    <a:pt x="125" y="3599"/>
                    <a:pt x="0" y="3599"/>
                  </a:cubicBezTo>
                  <a:cubicBezTo>
                    <a:pt x="3035" y="6481"/>
                    <a:pt x="3035" y="6481"/>
                    <a:pt x="3035" y="6481"/>
                  </a:cubicBezTo>
                  <a:cubicBezTo>
                    <a:pt x="3035" y="6481"/>
                    <a:pt x="3035" y="6481"/>
                    <a:pt x="3160" y="6481"/>
                  </a:cubicBezTo>
                  <a:cubicBezTo>
                    <a:pt x="5239" y="4604"/>
                    <a:pt x="5239" y="4604"/>
                    <a:pt x="5239" y="4604"/>
                  </a:cubicBezTo>
                  <a:cubicBezTo>
                    <a:pt x="6341" y="3732"/>
                    <a:pt x="7983" y="3732"/>
                    <a:pt x="8939" y="4737"/>
                  </a:cubicBezTo>
                  <a:cubicBezTo>
                    <a:pt x="15821" y="11260"/>
                    <a:pt x="15821" y="11260"/>
                    <a:pt x="15821" y="11260"/>
                  </a:cubicBezTo>
                  <a:cubicBezTo>
                    <a:pt x="16798" y="12133"/>
                    <a:pt x="16798" y="13650"/>
                    <a:pt x="15821" y="14655"/>
                  </a:cubicBezTo>
                  <a:cubicBezTo>
                    <a:pt x="14594" y="15660"/>
                    <a:pt x="14594" y="15660"/>
                    <a:pt x="14594" y="15660"/>
                  </a:cubicBezTo>
                  <a:cubicBezTo>
                    <a:pt x="13617" y="16532"/>
                    <a:pt x="11829" y="16532"/>
                    <a:pt x="10873" y="15527"/>
                  </a:cubicBezTo>
                  <a:cubicBezTo>
                    <a:pt x="7838" y="12645"/>
                    <a:pt x="7838" y="12645"/>
                    <a:pt x="7838" y="12645"/>
                  </a:cubicBezTo>
                  <a:cubicBezTo>
                    <a:pt x="6341" y="13384"/>
                    <a:pt x="4678" y="13764"/>
                    <a:pt x="3035" y="13764"/>
                  </a:cubicBezTo>
                  <a:cubicBezTo>
                    <a:pt x="7713" y="18296"/>
                    <a:pt x="7713" y="18296"/>
                    <a:pt x="7713" y="18296"/>
                  </a:cubicBezTo>
                  <a:cubicBezTo>
                    <a:pt x="10457" y="20799"/>
                    <a:pt x="14864" y="20932"/>
                    <a:pt x="17608" y="18410"/>
                  </a:cubicBezTo>
                  <a:cubicBezTo>
                    <a:pt x="18710" y="17405"/>
                    <a:pt x="18710" y="17405"/>
                    <a:pt x="18710" y="17405"/>
                  </a:cubicBezTo>
                  <a:cubicBezTo>
                    <a:pt x="21475" y="15015"/>
                    <a:pt x="21600" y="11014"/>
                    <a:pt x="19001" y="849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685800">
                <a:defRPr sz="1300">
                  <a:solidFill>
                    <a:srgbClr val="7E7E7E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</a:p>
          </p:txBody>
        </p:sp>
        <p:sp>
          <p:nvSpPr>
            <p:cNvPr id="652" name="Freeform 6"/>
            <p:cNvSpPr/>
            <p:nvPr/>
          </p:nvSpPr>
          <p:spPr>
            <a:xfrm>
              <a:off x="510780" y="117819"/>
              <a:ext cx="176822" cy="1707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234" h="20864" extrusionOk="0">
                  <a:moveTo>
                    <a:pt x="4650" y="6138"/>
                  </a:moveTo>
                  <a:cubicBezTo>
                    <a:pt x="5801" y="4934"/>
                    <a:pt x="5801" y="4934"/>
                    <a:pt x="5801" y="4934"/>
                  </a:cubicBezTo>
                  <a:cubicBezTo>
                    <a:pt x="6683" y="3976"/>
                    <a:pt x="8333" y="3976"/>
                    <a:pt x="9235" y="5057"/>
                  </a:cubicBezTo>
                  <a:cubicBezTo>
                    <a:pt x="15584" y="12093"/>
                    <a:pt x="15584" y="12093"/>
                    <a:pt x="15584" y="12093"/>
                  </a:cubicBezTo>
                  <a:cubicBezTo>
                    <a:pt x="16467" y="13174"/>
                    <a:pt x="16467" y="14786"/>
                    <a:pt x="15584" y="15724"/>
                  </a:cubicBezTo>
                  <a:cubicBezTo>
                    <a:pt x="13551" y="17764"/>
                    <a:pt x="13551" y="17764"/>
                    <a:pt x="13551" y="17764"/>
                  </a:cubicBezTo>
                  <a:cubicBezTo>
                    <a:pt x="16351" y="20864"/>
                    <a:pt x="16351" y="20864"/>
                    <a:pt x="16351" y="20864"/>
                  </a:cubicBezTo>
                  <a:cubicBezTo>
                    <a:pt x="16351" y="20864"/>
                    <a:pt x="16351" y="20864"/>
                    <a:pt x="16351" y="20742"/>
                  </a:cubicBezTo>
                  <a:cubicBezTo>
                    <a:pt x="18251" y="18845"/>
                    <a:pt x="18251" y="18845"/>
                    <a:pt x="18251" y="18845"/>
                  </a:cubicBezTo>
                  <a:cubicBezTo>
                    <a:pt x="20783" y="16132"/>
                    <a:pt x="20917" y="11808"/>
                    <a:pt x="18500" y="9116"/>
                  </a:cubicBezTo>
                  <a:cubicBezTo>
                    <a:pt x="12150" y="2099"/>
                    <a:pt x="12150" y="2099"/>
                    <a:pt x="12150" y="2099"/>
                  </a:cubicBezTo>
                  <a:cubicBezTo>
                    <a:pt x="9618" y="-614"/>
                    <a:pt x="5551" y="-736"/>
                    <a:pt x="3000" y="1956"/>
                  </a:cubicBezTo>
                  <a:cubicBezTo>
                    <a:pt x="1983" y="3037"/>
                    <a:pt x="1983" y="3037"/>
                    <a:pt x="1983" y="3037"/>
                  </a:cubicBezTo>
                  <a:cubicBezTo>
                    <a:pt x="-549" y="5607"/>
                    <a:pt x="-683" y="9931"/>
                    <a:pt x="1734" y="12624"/>
                  </a:cubicBezTo>
                  <a:cubicBezTo>
                    <a:pt x="6184" y="17621"/>
                    <a:pt x="6184" y="17621"/>
                    <a:pt x="6184" y="17621"/>
                  </a:cubicBezTo>
                  <a:cubicBezTo>
                    <a:pt x="6184" y="15867"/>
                    <a:pt x="6683" y="14256"/>
                    <a:pt x="7451" y="12889"/>
                  </a:cubicBezTo>
                  <a:cubicBezTo>
                    <a:pt x="4650" y="9789"/>
                    <a:pt x="4650" y="9789"/>
                    <a:pt x="4650" y="9789"/>
                  </a:cubicBezTo>
                  <a:cubicBezTo>
                    <a:pt x="3767" y="8708"/>
                    <a:pt x="3767" y="7096"/>
                    <a:pt x="4650" y="6138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685800">
                <a:defRPr sz="1300">
                  <a:solidFill>
                    <a:srgbClr val="7E7E7E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</a:p>
          </p:txBody>
        </p:sp>
        <p:sp>
          <p:nvSpPr>
            <p:cNvPr id="653" name="Freeform 7"/>
            <p:cNvSpPr/>
            <p:nvPr/>
          </p:nvSpPr>
          <p:spPr>
            <a:xfrm>
              <a:off x="581891" y="208790"/>
              <a:ext cx="167987" cy="1731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61" h="20893" extrusionOk="0">
                  <a:moveTo>
                    <a:pt x="20861" y="16946"/>
                  </a:moveTo>
                  <a:cubicBezTo>
                    <a:pt x="17829" y="14004"/>
                    <a:pt x="17829" y="14004"/>
                    <a:pt x="17829" y="14004"/>
                  </a:cubicBezTo>
                  <a:cubicBezTo>
                    <a:pt x="15627" y="15999"/>
                    <a:pt x="15627" y="15999"/>
                    <a:pt x="15627" y="15999"/>
                  </a:cubicBezTo>
                  <a:cubicBezTo>
                    <a:pt x="14672" y="16946"/>
                    <a:pt x="13010" y="16946"/>
                    <a:pt x="11909" y="15878"/>
                  </a:cubicBezTo>
                  <a:cubicBezTo>
                    <a:pt x="5035" y="8926"/>
                    <a:pt x="5035" y="8926"/>
                    <a:pt x="5035" y="8926"/>
                  </a:cubicBezTo>
                  <a:cubicBezTo>
                    <a:pt x="4079" y="7999"/>
                    <a:pt x="4079" y="6407"/>
                    <a:pt x="5180" y="5340"/>
                  </a:cubicBezTo>
                  <a:cubicBezTo>
                    <a:pt x="7652" y="3063"/>
                    <a:pt x="7652" y="3063"/>
                    <a:pt x="7652" y="3063"/>
                  </a:cubicBezTo>
                  <a:cubicBezTo>
                    <a:pt x="4619" y="0"/>
                    <a:pt x="4619" y="0"/>
                    <a:pt x="4619" y="0"/>
                  </a:cubicBezTo>
                  <a:cubicBezTo>
                    <a:pt x="2148" y="2398"/>
                    <a:pt x="2148" y="2398"/>
                    <a:pt x="2148" y="2398"/>
                  </a:cubicBezTo>
                  <a:cubicBezTo>
                    <a:pt x="-594" y="4937"/>
                    <a:pt x="-739" y="9208"/>
                    <a:pt x="1878" y="11868"/>
                  </a:cubicBezTo>
                  <a:cubicBezTo>
                    <a:pt x="8898" y="18799"/>
                    <a:pt x="8898" y="18799"/>
                    <a:pt x="8898" y="18799"/>
                  </a:cubicBezTo>
                  <a:cubicBezTo>
                    <a:pt x="11494" y="21479"/>
                    <a:pt x="15897" y="21600"/>
                    <a:pt x="18659" y="19081"/>
                  </a:cubicBezTo>
                  <a:lnTo>
                    <a:pt x="20861" y="16946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defTabSz="685800">
                <a:defRPr sz="1300">
                  <a:solidFill>
                    <a:srgbClr val="7E7E7E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</a:p>
          </p:txBody>
        </p:sp>
        <p:grpSp>
          <p:nvGrpSpPr>
            <p:cNvPr id="656" name="Group 6"/>
            <p:cNvGrpSpPr/>
            <p:nvPr/>
          </p:nvGrpSpPr>
          <p:grpSpPr>
            <a:xfrm>
              <a:off x="1042957" y="266541"/>
              <a:ext cx="483631" cy="482569"/>
              <a:chOff x="0" y="0"/>
              <a:chExt cx="483630" cy="482568"/>
            </a:xfrm>
          </p:grpSpPr>
          <p:sp>
            <p:nvSpPr>
              <p:cNvPr id="654" name="Freeform 8"/>
              <p:cNvSpPr/>
              <p:nvPr/>
            </p:nvSpPr>
            <p:spPr>
              <a:xfrm>
                <a:off x="0" y="0"/>
                <a:ext cx="483631" cy="482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77"/>
                    </a:moveTo>
                    <a:cubicBezTo>
                      <a:pt x="21600" y="16732"/>
                      <a:pt x="16787" y="21600"/>
                      <a:pt x="10826" y="21600"/>
                    </a:cubicBezTo>
                    <a:cubicBezTo>
                      <a:pt x="4866" y="21600"/>
                      <a:pt x="0" y="16732"/>
                      <a:pt x="0" y="10777"/>
                    </a:cubicBezTo>
                    <a:cubicBezTo>
                      <a:pt x="0" y="4815"/>
                      <a:pt x="4866" y="0"/>
                      <a:pt x="10826" y="0"/>
                    </a:cubicBezTo>
                    <a:cubicBezTo>
                      <a:pt x="16787" y="0"/>
                      <a:pt x="21600" y="4815"/>
                      <a:pt x="21600" y="10777"/>
                    </a:cubicBezTo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55" name="Freeform 9"/>
              <p:cNvSpPr/>
              <p:nvPr/>
            </p:nvSpPr>
            <p:spPr>
              <a:xfrm>
                <a:off x="82924" y="87959"/>
                <a:ext cx="317728" cy="30576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53" h="21558" extrusionOk="0">
                    <a:moveTo>
                      <a:pt x="21326" y="6212"/>
                    </a:moveTo>
                    <a:cubicBezTo>
                      <a:pt x="21485" y="6449"/>
                      <a:pt x="21553" y="6768"/>
                      <a:pt x="21553" y="7075"/>
                    </a:cubicBezTo>
                    <a:cubicBezTo>
                      <a:pt x="20655" y="12478"/>
                      <a:pt x="20655" y="12478"/>
                      <a:pt x="20655" y="12478"/>
                    </a:cubicBezTo>
                    <a:cubicBezTo>
                      <a:pt x="20576" y="12797"/>
                      <a:pt x="20496" y="13034"/>
                      <a:pt x="20280" y="13188"/>
                    </a:cubicBezTo>
                    <a:cubicBezTo>
                      <a:pt x="20053" y="13341"/>
                      <a:pt x="19826" y="13424"/>
                      <a:pt x="19519" y="13424"/>
                    </a:cubicBezTo>
                    <a:cubicBezTo>
                      <a:pt x="6350" y="13424"/>
                      <a:pt x="6350" y="13424"/>
                      <a:pt x="6350" y="13424"/>
                    </a:cubicBezTo>
                    <a:cubicBezTo>
                      <a:pt x="6123" y="14985"/>
                      <a:pt x="6123" y="14985"/>
                      <a:pt x="6123" y="14985"/>
                    </a:cubicBezTo>
                    <a:cubicBezTo>
                      <a:pt x="18621" y="14985"/>
                      <a:pt x="18621" y="14985"/>
                      <a:pt x="18621" y="14985"/>
                    </a:cubicBezTo>
                    <a:cubicBezTo>
                      <a:pt x="18917" y="14985"/>
                      <a:pt x="19224" y="15067"/>
                      <a:pt x="19451" y="15304"/>
                    </a:cubicBezTo>
                    <a:cubicBezTo>
                      <a:pt x="19678" y="15540"/>
                      <a:pt x="19746" y="15848"/>
                      <a:pt x="19746" y="16155"/>
                    </a:cubicBezTo>
                    <a:cubicBezTo>
                      <a:pt x="19746" y="16474"/>
                      <a:pt x="19678" y="16711"/>
                      <a:pt x="19451" y="16947"/>
                    </a:cubicBezTo>
                    <a:cubicBezTo>
                      <a:pt x="19224" y="17184"/>
                      <a:pt x="18917" y="17337"/>
                      <a:pt x="18621" y="17337"/>
                    </a:cubicBezTo>
                    <a:cubicBezTo>
                      <a:pt x="4771" y="17337"/>
                      <a:pt x="4771" y="17337"/>
                      <a:pt x="4771" y="17337"/>
                    </a:cubicBezTo>
                    <a:cubicBezTo>
                      <a:pt x="4475" y="17337"/>
                      <a:pt x="4168" y="17184"/>
                      <a:pt x="3941" y="16864"/>
                    </a:cubicBezTo>
                    <a:cubicBezTo>
                      <a:pt x="3725" y="16628"/>
                      <a:pt x="3646" y="16321"/>
                      <a:pt x="3646" y="15930"/>
                    </a:cubicBezTo>
                    <a:cubicBezTo>
                      <a:pt x="4248" y="12561"/>
                      <a:pt x="4248" y="12561"/>
                      <a:pt x="4248" y="12561"/>
                    </a:cubicBezTo>
                    <a:cubicBezTo>
                      <a:pt x="3339" y="3079"/>
                      <a:pt x="3339" y="3079"/>
                      <a:pt x="3339" y="3079"/>
                    </a:cubicBezTo>
                    <a:cubicBezTo>
                      <a:pt x="782" y="2299"/>
                      <a:pt x="782" y="2299"/>
                      <a:pt x="782" y="2299"/>
                    </a:cubicBezTo>
                    <a:cubicBezTo>
                      <a:pt x="487" y="2145"/>
                      <a:pt x="260" y="1991"/>
                      <a:pt x="112" y="1672"/>
                    </a:cubicBezTo>
                    <a:cubicBezTo>
                      <a:pt x="33" y="1436"/>
                      <a:pt x="-47" y="1128"/>
                      <a:pt x="33" y="809"/>
                    </a:cubicBezTo>
                    <a:cubicBezTo>
                      <a:pt x="180" y="502"/>
                      <a:pt x="328" y="265"/>
                      <a:pt x="635" y="112"/>
                    </a:cubicBezTo>
                    <a:cubicBezTo>
                      <a:pt x="862" y="29"/>
                      <a:pt x="1157" y="-42"/>
                      <a:pt x="1464" y="29"/>
                    </a:cubicBezTo>
                    <a:cubicBezTo>
                      <a:pt x="4771" y="1128"/>
                      <a:pt x="4771" y="1128"/>
                      <a:pt x="4771" y="1128"/>
                    </a:cubicBezTo>
                    <a:cubicBezTo>
                      <a:pt x="4930" y="1211"/>
                      <a:pt x="5146" y="1365"/>
                      <a:pt x="5225" y="1519"/>
                    </a:cubicBezTo>
                    <a:cubicBezTo>
                      <a:pt x="5373" y="1672"/>
                      <a:pt x="5452" y="1909"/>
                      <a:pt x="5521" y="2145"/>
                    </a:cubicBezTo>
                    <a:cubicBezTo>
                      <a:pt x="5680" y="4025"/>
                      <a:pt x="5680" y="4025"/>
                      <a:pt x="5680" y="4025"/>
                    </a:cubicBezTo>
                    <a:cubicBezTo>
                      <a:pt x="20576" y="5751"/>
                      <a:pt x="20576" y="5751"/>
                      <a:pt x="20576" y="5751"/>
                    </a:cubicBezTo>
                    <a:cubicBezTo>
                      <a:pt x="20883" y="5822"/>
                      <a:pt x="21099" y="5988"/>
                      <a:pt x="21326" y="6212"/>
                    </a:cubicBezTo>
                    <a:close/>
                    <a:moveTo>
                      <a:pt x="6509" y="17964"/>
                    </a:moveTo>
                    <a:cubicBezTo>
                      <a:pt x="6952" y="17964"/>
                      <a:pt x="7327" y="18118"/>
                      <a:pt x="7714" y="18425"/>
                    </a:cubicBezTo>
                    <a:cubicBezTo>
                      <a:pt x="8009" y="18827"/>
                      <a:pt x="8157" y="19217"/>
                      <a:pt x="8157" y="19678"/>
                    </a:cubicBezTo>
                    <a:cubicBezTo>
                      <a:pt x="8157" y="20234"/>
                      <a:pt x="8009" y="20624"/>
                      <a:pt x="7714" y="21014"/>
                    </a:cubicBezTo>
                    <a:cubicBezTo>
                      <a:pt x="7327" y="21333"/>
                      <a:pt x="6952" y="21558"/>
                      <a:pt x="6509" y="21558"/>
                    </a:cubicBezTo>
                    <a:cubicBezTo>
                      <a:pt x="5975" y="21558"/>
                      <a:pt x="5600" y="21333"/>
                      <a:pt x="5225" y="21014"/>
                    </a:cubicBezTo>
                    <a:cubicBezTo>
                      <a:pt x="4930" y="20624"/>
                      <a:pt x="4771" y="20234"/>
                      <a:pt x="4771" y="19678"/>
                    </a:cubicBezTo>
                    <a:cubicBezTo>
                      <a:pt x="4771" y="19217"/>
                      <a:pt x="4930" y="18827"/>
                      <a:pt x="5225" y="18425"/>
                    </a:cubicBezTo>
                    <a:cubicBezTo>
                      <a:pt x="5600" y="18118"/>
                      <a:pt x="5975" y="17964"/>
                      <a:pt x="6509" y="17964"/>
                    </a:cubicBezTo>
                    <a:close/>
                    <a:moveTo>
                      <a:pt x="16588" y="17964"/>
                    </a:moveTo>
                    <a:cubicBezTo>
                      <a:pt x="17110" y="17964"/>
                      <a:pt x="17485" y="18118"/>
                      <a:pt x="17792" y="18425"/>
                    </a:cubicBezTo>
                    <a:cubicBezTo>
                      <a:pt x="18167" y="18827"/>
                      <a:pt x="18315" y="19217"/>
                      <a:pt x="18315" y="19678"/>
                    </a:cubicBezTo>
                    <a:cubicBezTo>
                      <a:pt x="18315" y="20234"/>
                      <a:pt x="18167" y="20624"/>
                      <a:pt x="17792" y="21014"/>
                    </a:cubicBezTo>
                    <a:cubicBezTo>
                      <a:pt x="17485" y="21333"/>
                      <a:pt x="17110" y="21558"/>
                      <a:pt x="16588" y="21558"/>
                    </a:cubicBezTo>
                    <a:cubicBezTo>
                      <a:pt x="16133" y="21558"/>
                      <a:pt x="15758" y="21333"/>
                      <a:pt x="15383" y="21014"/>
                    </a:cubicBezTo>
                    <a:cubicBezTo>
                      <a:pt x="15076" y="20624"/>
                      <a:pt x="14929" y="20234"/>
                      <a:pt x="14929" y="19678"/>
                    </a:cubicBezTo>
                    <a:cubicBezTo>
                      <a:pt x="14929" y="19217"/>
                      <a:pt x="15076" y="18827"/>
                      <a:pt x="15383" y="18425"/>
                    </a:cubicBezTo>
                    <a:cubicBezTo>
                      <a:pt x="15758" y="18118"/>
                      <a:pt x="16133" y="17964"/>
                      <a:pt x="16588" y="1796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grpSp>
          <p:nvGrpSpPr>
            <p:cNvPr id="659" name="Group 8"/>
            <p:cNvGrpSpPr/>
            <p:nvPr/>
          </p:nvGrpSpPr>
          <p:grpSpPr>
            <a:xfrm>
              <a:off x="1967581" y="444975"/>
              <a:ext cx="265071" cy="264894"/>
              <a:chOff x="0" y="0"/>
              <a:chExt cx="265069" cy="264893"/>
            </a:xfrm>
          </p:grpSpPr>
          <p:sp>
            <p:nvSpPr>
              <p:cNvPr id="657" name="Freeform 10"/>
              <p:cNvSpPr/>
              <p:nvPr/>
            </p:nvSpPr>
            <p:spPr>
              <a:xfrm>
                <a:off x="0" y="0"/>
                <a:ext cx="265070" cy="26489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41"/>
                    </a:moveTo>
                    <a:cubicBezTo>
                      <a:pt x="21600" y="16726"/>
                      <a:pt x="16726" y="21600"/>
                      <a:pt x="10759" y="21600"/>
                    </a:cubicBezTo>
                    <a:cubicBezTo>
                      <a:pt x="4792" y="21600"/>
                      <a:pt x="0" y="16726"/>
                      <a:pt x="0" y="10841"/>
                    </a:cubicBezTo>
                    <a:cubicBezTo>
                      <a:pt x="0" y="4874"/>
                      <a:pt x="4792" y="0"/>
                      <a:pt x="10759" y="0"/>
                    </a:cubicBezTo>
                    <a:cubicBezTo>
                      <a:pt x="16726" y="0"/>
                      <a:pt x="21600" y="4874"/>
                      <a:pt x="21600" y="10841"/>
                    </a:cubicBezTo>
                  </a:path>
                </a:pathLst>
              </a:custGeom>
              <a:solidFill>
                <a:srgbClr val="B3A2C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58" name="Freeform 11"/>
              <p:cNvSpPr/>
              <p:nvPr/>
            </p:nvSpPr>
            <p:spPr>
              <a:xfrm>
                <a:off x="51121" y="49606"/>
                <a:ext cx="162828" cy="164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626" y="13765"/>
                    </a:moveTo>
                    <a:cubicBezTo>
                      <a:pt x="16294" y="13765"/>
                      <a:pt x="15273" y="14334"/>
                      <a:pt x="14541" y="15210"/>
                    </a:cubicBezTo>
                    <a:cubicBezTo>
                      <a:pt x="7792" y="11883"/>
                      <a:pt x="7792" y="11883"/>
                      <a:pt x="7792" y="11883"/>
                    </a:cubicBezTo>
                    <a:cubicBezTo>
                      <a:pt x="7792" y="11446"/>
                      <a:pt x="7947" y="11161"/>
                      <a:pt x="7947" y="10855"/>
                    </a:cubicBezTo>
                    <a:cubicBezTo>
                      <a:pt x="7947" y="10439"/>
                      <a:pt x="7792" y="10001"/>
                      <a:pt x="7792" y="9695"/>
                    </a:cubicBezTo>
                    <a:cubicBezTo>
                      <a:pt x="14541" y="6215"/>
                      <a:pt x="14541" y="6215"/>
                      <a:pt x="14541" y="6215"/>
                    </a:cubicBezTo>
                    <a:cubicBezTo>
                      <a:pt x="15118" y="7244"/>
                      <a:pt x="16294" y="7813"/>
                      <a:pt x="17626" y="7813"/>
                    </a:cubicBezTo>
                    <a:cubicBezTo>
                      <a:pt x="19824" y="7813"/>
                      <a:pt x="21600" y="6084"/>
                      <a:pt x="21600" y="3895"/>
                    </a:cubicBezTo>
                    <a:cubicBezTo>
                      <a:pt x="21600" y="1729"/>
                      <a:pt x="19824" y="0"/>
                      <a:pt x="17626" y="0"/>
                    </a:cubicBezTo>
                    <a:cubicBezTo>
                      <a:pt x="15406" y="0"/>
                      <a:pt x="13653" y="1729"/>
                      <a:pt x="13653" y="3895"/>
                    </a:cubicBezTo>
                    <a:cubicBezTo>
                      <a:pt x="13653" y="4333"/>
                      <a:pt x="13653" y="4640"/>
                      <a:pt x="13808" y="4924"/>
                    </a:cubicBezTo>
                    <a:cubicBezTo>
                      <a:pt x="7059" y="8404"/>
                      <a:pt x="7059" y="8404"/>
                      <a:pt x="7059" y="8404"/>
                    </a:cubicBezTo>
                    <a:cubicBezTo>
                      <a:pt x="6327" y="7375"/>
                      <a:pt x="5150" y="6806"/>
                      <a:pt x="3974" y="6806"/>
                    </a:cubicBezTo>
                    <a:cubicBezTo>
                      <a:pt x="1754" y="6806"/>
                      <a:pt x="0" y="8688"/>
                      <a:pt x="0" y="10855"/>
                    </a:cubicBezTo>
                    <a:cubicBezTo>
                      <a:pt x="0" y="12890"/>
                      <a:pt x="1754" y="14772"/>
                      <a:pt x="3974" y="14772"/>
                    </a:cubicBezTo>
                    <a:cubicBezTo>
                      <a:pt x="5283" y="14772"/>
                      <a:pt x="6327" y="14050"/>
                      <a:pt x="7059" y="13174"/>
                    </a:cubicBezTo>
                    <a:cubicBezTo>
                      <a:pt x="13808" y="16523"/>
                      <a:pt x="13808" y="16523"/>
                      <a:pt x="13808" y="16523"/>
                    </a:cubicBezTo>
                    <a:cubicBezTo>
                      <a:pt x="13808" y="16960"/>
                      <a:pt x="13653" y="17245"/>
                      <a:pt x="13653" y="17683"/>
                    </a:cubicBezTo>
                    <a:cubicBezTo>
                      <a:pt x="13653" y="19849"/>
                      <a:pt x="15406" y="21600"/>
                      <a:pt x="17626" y="21600"/>
                    </a:cubicBezTo>
                    <a:cubicBezTo>
                      <a:pt x="19824" y="21600"/>
                      <a:pt x="21600" y="19849"/>
                      <a:pt x="21600" y="17683"/>
                    </a:cubicBezTo>
                    <a:cubicBezTo>
                      <a:pt x="21600" y="15494"/>
                      <a:pt x="19824" y="13765"/>
                      <a:pt x="17626" y="1376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grpSp>
          <p:nvGrpSpPr>
            <p:cNvPr id="665" name="Group 14"/>
            <p:cNvGrpSpPr/>
            <p:nvPr/>
          </p:nvGrpSpPr>
          <p:grpSpPr>
            <a:xfrm>
              <a:off x="249804" y="703373"/>
              <a:ext cx="393985" cy="392981"/>
              <a:chOff x="0" y="0"/>
              <a:chExt cx="393983" cy="392980"/>
            </a:xfrm>
          </p:grpSpPr>
          <p:sp>
            <p:nvSpPr>
              <p:cNvPr id="660" name="Freeform 12"/>
              <p:cNvSpPr/>
              <p:nvPr/>
            </p:nvSpPr>
            <p:spPr>
              <a:xfrm>
                <a:off x="0" y="0"/>
                <a:ext cx="393984" cy="3929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00"/>
                    </a:moveTo>
                    <a:cubicBezTo>
                      <a:pt x="21600" y="16781"/>
                      <a:pt x="16740" y="21600"/>
                      <a:pt x="10832" y="21600"/>
                    </a:cubicBezTo>
                    <a:cubicBezTo>
                      <a:pt x="4869" y="21600"/>
                      <a:pt x="0" y="16781"/>
                      <a:pt x="0" y="10800"/>
                    </a:cubicBezTo>
                    <a:cubicBezTo>
                      <a:pt x="0" y="4819"/>
                      <a:pt x="4869" y="0"/>
                      <a:pt x="10832" y="0"/>
                    </a:cubicBezTo>
                    <a:cubicBezTo>
                      <a:pt x="16740" y="0"/>
                      <a:pt x="21600" y="4819"/>
                      <a:pt x="21600" y="10800"/>
                    </a:cubicBezTo>
                  </a:path>
                </a:pathLst>
              </a:cu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61" name="Freeform 13"/>
              <p:cNvSpPr/>
              <p:nvPr/>
            </p:nvSpPr>
            <p:spPr>
              <a:xfrm>
                <a:off x="20003" y="19250"/>
                <a:ext cx="353977" cy="3537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1" y="21600"/>
                    </a:moveTo>
                    <a:cubicBezTo>
                      <a:pt x="4868" y="21600"/>
                      <a:pt x="0" y="16793"/>
                      <a:pt x="0" y="10831"/>
                    </a:cubicBezTo>
                    <a:cubicBezTo>
                      <a:pt x="0" y="4878"/>
                      <a:pt x="4868" y="0"/>
                      <a:pt x="10831" y="0"/>
                    </a:cubicBezTo>
                    <a:cubicBezTo>
                      <a:pt x="16722" y="0"/>
                      <a:pt x="21600" y="4878"/>
                      <a:pt x="21600" y="10831"/>
                    </a:cubicBezTo>
                    <a:cubicBezTo>
                      <a:pt x="21600" y="16793"/>
                      <a:pt x="16722" y="21600"/>
                      <a:pt x="10831" y="21600"/>
                    </a:cubicBezTo>
                    <a:close/>
                    <a:moveTo>
                      <a:pt x="10831" y="1350"/>
                    </a:moveTo>
                    <a:cubicBezTo>
                      <a:pt x="5553" y="1350"/>
                      <a:pt x="1289" y="5553"/>
                      <a:pt x="1289" y="10831"/>
                    </a:cubicBezTo>
                    <a:cubicBezTo>
                      <a:pt x="1289" y="16047"/>
                      <a:pt x="5553" y="20322"/>
                      <a:pt x="10831" y="20322"/>
                    </a:cubicBezTo>
                    <a:cubicBezTo>
                      <a:pt x="16047" y="20322"/>
                      <a:pt x="20311" y="16047"/>
                      <a:pt x="20311" y="10831"/>
                    </a:cubicBezTo>
                    <a:cubicBezTo>
                      <a:pt x="20311" y="5553"/>
                      <a:pt x="16047" y="1350"/>
                      <a:pt x="10831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62" name="Freeform 14"/>
              <p:cNvSpPr/>
              <p:nvPr/>
            </p:nvSpPr>
            <p:spPr>
              <a:xfrm>
                <a:off x="254700" y="90864"/>
                <a:ext cx="49105" cy="491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122" h="21138" extrusionOk="0">
                    <a:moveTo>
                      <a:pt x="743" y="20445"/>
                    </a:moveTo>
                    <a:cubicBezTo>
                      <a:pt x="1664" y="21369"/>
                      <a:pt x="2585" y="21369"/>
                      <a:pt x="3505" y="20445"/>
                    </a:cubicBezTo>
                    <a:cubicBezTo>
                      <a:pt x="20431" y="3535"/>
                      <a:pt x="20431" y="3535"/>
                      <a:pt x="20431" y="3535"/>
                    </a:cubicBezTo>
                    <a:cubicBezTo>
                      <a:pt x="21352" y="2540"/>
                      <a:pt x="21352" y="1119"/>
                      <a:pt x="20431" y="693"/>
                    </a:cubicBezTo>
                    <a:cubicBezTo>
                      <a:pt x="19511" y="-231"/>
                      <a:pt x="18094" y="-231"/>
                      <a:pt x="17103" y="693"/>
                    </a:cubicBezTo>
                    <a:cubicBezTo>
                      <a:pt x="743" y="17177"/>
                      <a:pt x="743" y="17177"/>
                      <a:pt x="743" y="17177"/>
                    </a:cubicBezTo>
                    <a:cubicBezTo>
                      <a:pt x="-248" y="18101"/>
                      <a:pt x="-248" y="19522"/>
                      <a:pt x="743" y="2044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63" name="Freeform 15"/>
              <p:cNvSpPr/>
              <p:nvPr/>
            </p:nvSpPr>
            <p:spPr>
              <a:xfrm>
                <a:off x="203002" y="157703"/>
                <a:ext cx="29472" cy="294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97" y="4004"/>
                    </a:moveTo>
                    <a:cubicBezTo>
                      <a:pt x="15204" y="2306"/>
                      <a:pt x="13515" y="1578"/>
                      <a:pt x="11946" y="728"/>
                    </a:cubicBezTo>
                    <a:cubicBezTo>
                      <a:pt x="10378" y="0"/>
                      <a:pt x="8809" y="0"/>
                      <a:pt x="6396" y="0"/>
                    </a:cubicBezTo>
                    <a:cubicBezTo>
                      <a:pt x="4706" y="728"/>
                      <a:pt x="3982" y="1578"/>
                      <a:pt x="2413" y="2306"/>
                    </a:cubicBezTo>
                    <a:cubicBezTo>
                      <a:pt x="1569" y="4004"/>
                      <a:pt x="724" y="4733"/>
                      <a:pt x="0" y="5582"/>
                    </a:cubicBezTo>
                    <a:cubicBezTo>
                      <a:pt x="0" y="7160"/>
                      <a:pt x="0" y="8009"/>
                      <a:pt x="0" y="9587"/>
                    </a:cubicBezTo>
                    <a:cubicBezTo>
                      <a:pt x="0" y="10436"/>
                      <a:pt x="0" y="12013"/>
                      <a:pt x="724" y="13591"/>
                    </a:cubicBezTo>
                    <a:cubicBezTo>
                      <a:pt x="1569" y="14440"/>
                      <a:pt x="2413" y="16018"/>
                      <a:pt x="3982" y="17596"/>
                    </a:cubicBezTo>
                    <a:cubicBezTo>
                      <a:pt x="5551" y="18445"/>
                      <a:pt x="6396" y="20022"/>
                      <a:pt x="7964" y="20872"/>
                    </a:cubicBezTo>
                    <a:cubicBezTo>
                      <a:pt x="9533" y="21600"/>
                      <a:pt x="11102" y="21600"/>
                      <a:pt x="11946" y="21600"/>
                    </a:cubicBezTo>
                    <a:cubicBezTo>
                      <a:pt x="13515" y="21600"/>
                      <a:pt x="14360" y="21600"/>
                      <a:pt x="15928" y="21600"/>
                    </a:cubicBezTo>
                    <a:cubicBezTo>
                      <a:pt x="16773" y="20872"/>
                      <a:pt x="17497" y="20022"/>
                      <a:pt x="19187" y="19173"/>
                    </a:cubicBezTo>
                    <a:cubicBezTo>
                      <a:pt x="19911" y="17596"/>
                      <a:pt x="20755" y="16867"/>
                      <a:pt x="21600" y="15169"/>
                    </a:cubicBezTo>
                    <a:cubicBezTo>
                      <a:pt x="21600" y="13591"/>
                      <a:pt x="21600" y="11164"/>
                      <a:pt x="20755" y="9587"/>
                    </a:cubicBezTo>
                    <a:cubicBezTo>
                      <a:pt x="19911" y="8009"/>
                      <a:pt x="19187" y="6431"/>
                      <a:pt x="17497" y="400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64" name="Freeform 16"/>
              <p:cNvSpPr/>
              <p:nvPr/>
            </p:nvSpPr>
            <p:spPr>
              <a:xfrm>
                <a:off x="91476" y="98122"/>
                <a:ext cx="204812" cy="20418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43" h="21368" extrusionOk="0">
                    <a:moveTo>
                      <a:pt x="20911" y="3494"/>
                    </a:moveTo>
                    <a:cubicBezTo>
                      <a:pt x="20231" y="2670"/>
                      <a:pt x="20231" y="2670"/>
                      <a:pt x="20231" y="2670"/>
                    </a:cubicBezTo>
                    <a:cubicBezTo>
                      <a:pt x="19184" y="3599"/>
                      <a:pt x="19184" y="3599"/>
                      <a:pt x="19184" y="3599"/>
                    </a:cubicBezTo>
                    <a:cubicBezTo>
                      <a:pt x="19306" y="4300"/>
                      <a:pt x="19184" y="5001"/>
                      <a:pt x="18713" y="5457"/>
                    </a:cubicBezTo>
                    <a:cubicBezTo>
                      <a:pt x="17910" y="6281"/>
                      <a:pt x="16637" y="6281"/>
                      <a:pt x="15834" y="5457"/>
                    </a:cubicBezTo>
                    <a:cubicBezTo>
                      <a:pt x="15014" y="4651"/>
                      <a:pt x="15014" y="3494"/>
                      <a:pt x="15834" y="2670"/>
                    </a:cubicBezTo>
                    <a:cubicBezTo>
                      <a:pt x="16288" y="2214"/>
                      <a:pt x="16986" y="1986"/>
                      <a:pt x="17683" y="2091"/>
                    </a:cubicBezTo>
                    <a:cubicBezTo>
                      <a:pt x="18608" y="1162"/>
                      <a:pt x="18608" y="1162"/>
                      <a:pt x="18608" y="1162"/>
                    </a:cubicBezTo>
                    <a:cubicBezTo>
                      <a:pt x="17910" y="355"/>
                      <a:pt x="17910" y="355"/>
                      <a:pt x="17910" y="355"/>
                    </a:cubicBezTo>
                    <a:cubicBezTo>
                      <a:pt x="17334" y="-118"/>
                      <a:pt x="11908" y="-118"/>
                      <a:pt x="11315" y="355"/>
                    </a:cubicBezTo>
                    <a:cubicBezTo>
                      <a:pt x="341" y="11383"/>
                      <a:pt x="341" y="11383"/>
                      <a:pt x="341" y="11383"/>
                    </a:cubicBezTo>
                    <a:cubicBezTo>
                      <a:pt x="-113" y="11839"/>
                      <a:pt x="-113" y="12768"/>
                      <a:pt x="341" y="13242"/>
                    </a:cubicBezTo>
                    <a:cubicBezTo>
                      <a:pt x="8087" y="21026"/>
                      <a:pt x="8087" y="21026"/>
                      <a:pt x="8087" y="21026"/>
                    </a:cubicBezTo>
                    <a:cubicBezTo>
                      <a:pt x="8663" y="21482"/>
                      <a:pt x="9466" y="21482"/>
                      <a:pt x="10059" y="21026"/>
                    </a:cubicBezTo>
                    <a:cubicBezTo>
                      <a:pt x="20911" y="9981"/>
                      <a:pt x="20911" y="9981"/>
                      <a:pt x="20911" y="9981"/>
                    </a:cubicBezTo>
                    <a:cubicBezTo>
                      <a:pt x="21487" y="9525"/>
                      <a:pt x="21487" y="3950"/>
                      <a:pt x="20911" y="3494"/>
                    </a:cubicBezTo>
                    <a:close/>
                    <a:moveTo>
                      <a:pt x="8890" y="15328"/>
                    </a:moveTo>
                    <a:cubicBezTo>
                      <a:pt x="8785" y="15556"/>
                      <a:pt x="8541" y="15907"/>
                      <a:pt x="8314" y="16135"/>
                    </a:cubicBezTo>
                    <a:cubicBezTo>
                      <a:pt x="7965" y="16485"/>
                      <a:pt x="7616" y="16713"/>
                      <a:pt x="7285" y="16713"/>
                    </a:cubicBezTo>
                    <a:cubicBezTo>
                      <a:pt x="7040" y="16836"/>
                      <a:pt x="6814" y="16836"/>
                      <a:pt x="6587" y="16836"/>
                    </a:cubicBezTo>
                    <a:cubicBezTo>
                      <a:pt x="6360" y="16713"/>
                      <a:pt x="6116" y="16608"/>
                      <a:pt x="6011" y="16485"/>
                    </a:cubicBezTo>
                    <a:cubicBezTo>
                      <a:pt x="5889" y="16380"/>
                      <a:pt x="5889" y="16257"/>
                      <a:pt x="5889" y="16135"/>
                    </a:cubicBezTo>
                    <a:cubicBezTo>
                      <a:pt x="5889" y="16029"/>
                      <a:pt x="5889" y="16029"/>
                      <a:pt x="6011" y="15907"/>
                    </a:cubicBezTo>
                    <a:cubicBezTo>
                      <a:pt x="6011" y="15784"/>
                      <a:pt x="6116" y="15784"/>
                      <a:pt x="6238" y="15784"/>
                    </a:cubicBezTo>
                    <a:cubicBezTo>
                      <a:pt x="6360" y="15784"/>
                      <a:pt x="6465" y="15784"/>
                      <a:pt x="6587" y="15784"/>
                    </a:cubicBezTo>
                    <a:cubicBezTo>
                      <a:pt x="6709" y="15907"/>
                      <a:pt x="6814" y="15907"/>
                      <a:pt x="6936" y="16029"/>
                    </a:cubicBezTo>
                    <a:cubicBezTo>
                      <a:pt x="7040" y="16029"/>
                      <a:pt x="7285" y="16029"/>
                      <a:pt x="7389" y="15907"/>
                    </a:cubicBezTo>
                    <a:cubicBezTo>
                      <a:pt x="7512" y="15907"/>
                      <a:pt x="7616" y="15784"/>
                      <a:pt x="7738" y="15679"/>
                    </a:cubicBezTo>
                    <a:cubicBezTo>
                      <a:pt x="7965" y="15451"/>
                      <a:pt x="8087" y="15205"/>
                      <a:pt x="8087" y="14977"/>
                    </a:cubicBezTo>
                    <a:cubicBezTo>
                      <a:pt x="8209" y="14750"/>
                      <a:pt x="8087" y="14627"/>
                      <a:pt x="7965" y="14522"/>
                    </a:cubicBezTo>
                    <a:cubicBezTo>
                      <a:pt x="7861" y="14399"/>
                      <a:pt x="7738" y="14276"/>
                      <a:pt x="7616" y="14276"/>
                    </a:cubicBezTo>
                    <a:cubicBezTo>
                      <a:pt x="7512" y="14276"/>
                      <a:pt x="7285" y="14399"/>
                      <a:pt x="7163" y="14399"/>
                    </a:cubicBezTo>
                    <a:cubicBezTo>
                      <a:pt x="7040" y="14522"/>
                      <a:pt x="6814" y="14627"/>
                      <a:pt x="6587" y="14750"/>
                    </a:cubicBezTo>
                    <a:cubicBezTo>
                      <a:pt x="6360" y="14855"/>
                      <a:pt x="6116" y="15100"/>
                      <a:pt x="5784" y="15100"/>
                    </a:cubicBezTo>
                    <a:cubicBezTo>
                      <a:pt x="5540" y="15205"/>
                      <a:pt x="5313" y="15205"/>
                      <a:pt x="5086" y="15205"/>
                    </a:cubicBezTo>
                    <a:cubicBezTo>
                      <a:pt x="4964" y="15205"/>
                      <a:pt x="4737" y="15100"/>
                      <a:pt x="4511" y="14855"/>
                    </a:cubicBezTo>
                    <a:cubicBezTo>
                      <a:pt x="4266" y="14627"/>
                      <a:pt x="4162" y="14522"/>
                      <a:pt x="4162" y="14276"/>
                    </a:cubicBezTo>
                    <a:cubicBezTo>
                      <a:pt x="4162" y="13943"/>
                      <a:pt x="4162" y="13698"/>
                      <a:pt x="4266" y="13470"/>
                    </a:cubicBezTo>
                    <a:cubicBezTo>
                      <a:pt x="4388" y="13242"/>
                      <a:pt x="4615" y="12891"/>
                      <a:pt x="4860" y="12663"/>
                    </a:cubicBezTo>
                    <a:cubicBezTo>
                      <a:pt x="5086" y="12418"/>
                      <a:pt x="5191" y="12313"/>
                      <a:pt x="5435" y="12190"/>
                    </a:cubicBezTo>
                    <a:cubicBezTo>
                      <a:pt x="5662" y="12085"/>
                      <a:pt x="5889" y="12085"/>
                      <a:pt x="6011" y="12085"/>
                    </a:cubicBezTo>
                    <a:cubicBezTo>
                      <a:pt x="6238" y="12085"/>
                      <a:pt x="6360" y="12085"/>
                      <a:pt x="6465" y="12085"/>
                    </a:cubicBezTo>
                    <a:cubicBezTo>
                      <a:pt x="6587" y="12085"/>
                      <a:pt x="6709" y="12190"/>
                      <a:pt x="6814" y="12313"/>
                    </a:cubicBezTo>
                    <a:cubicBezTo>
                      <a:pt x="6936" y="12418"/>
                      <a:pt x="6936" y="12418"/>
                      <a:pt x="6936" y="12540"/>
                    </a:cubicBezTo>
                    <a:cubicBezTo>
                      <a:pt x="6936" y="12768"/>
                      <a:pt x="6936" y="12768"/>
                      <a:pt x="6814" y="12891"/>
                    </a:cubicBezTo>
                    <a:cubicBezTo>
                      <a:pt x="6814" y="13014"/>
                      <a:pt x="6709" y="13014"/>
                      <a:pt x="6587" y="13014"/>
                    </a:cubicBezTo>
                    <a:cubicBezTo>
                      <a:pt x="6587" y="13014"/>
                      <a:pt x="6465" y="13014"/>
                      <a:pt x="6360" y="13014"/>
                    </a:cubicBezTo>
                    <a:cubicBezTo>
                      <a:pt x="6116" y="12891"/>
                      <a:pt x="5889" y="12891"/>
                      <a:pt x="5784" y="12891"/>
                    </a:cubicBezTo>
                    <a:cubicBezTo>
                      <a:pt x="5662" y="12891"/>
                      <a:pt x="5435" y="13014"/>
                      <a:pt x="5313" y="13242"/>
                    </a:cubicBezTo>
                    <a:cubicBezTo>
                      <a:pt x="5086" y="13347"/>
                      <a:pt x="4964" y="13592"/>
                      <a:pt x="4964" y="13698"/>
                    </a:cubicBezTo>
                    <a:cubicBezTo>
                      <a:pt x="4964" y="13943"/>
                      <a:pt x="4964" y="14048"/>
                      <a:pt x="5086" y="14171"/>
                    </a:cubicBezTo>
                    <a:cubicBezTo>
                      <a:pt x="5191" y="14276"/>
                      <a:pt x="5191" y="14276"/>
                      <a:pt x="5313" y="14276"/>
                    </a:cubicBezTo>
                    <a:cubicBezTo>
                      <a:pt x="5435" y="14276"/>
                      <a:pt x="5435" y="14276"/>
                      <a:pt x="5540" y="14276"/>
                    </a:cubicBezTo>
                    <a:cubicBezTo>
                      <a:pt x="5662" y="14276"/>
                      <a:pt x="5784" y="14171"/>
                      <a:pt x="5889" y="14171"/>
                    </a:cubicBezTo>
                    <a:cubicBezTo>
                      <a:pt x="5889" y="14171"/>
                      <a:pt x="6116" y="14048"/>
                      <a:pt x="6238" y="13943"/>
                    </a:cubicBezTo>
                    <a:cubicBezTo>
                      <a:pt x="6465" y="13820"/>
                      <a:pt x="6709" y="13698"/>
                      <a:pt x="6936" y="13592"/>
                    </a:cubicBezTo>
                    <a:cubicBezTo>
                      <a:pt x="7163" y="13470"/>
                      <a:pt x="7285" y="13347"/>
                      <a:pt x="7512" y="13347"/>
                    </a:cubicBezTo>
                    <a:cubicBezTo>
                      <a:pt x="7738" y="13347"/>
                      <a:pt x="7861" y="13347"/>
                      <a:pt x="8087" y="13347"/>
                    </a:cubicBezTo>
                    <a:cubicBezTo>
                      <a:pt x="8209" y="13470"/>
                      <a:pt x="8436" y="13592"/>
                      <a:pt x="8541" y="13698"/>
                    </a:cubicBezTo>
                    <a:cubicBezTo>
                      <a:pt x="8785" y="13943"/>
                      <a:pt x="8890" y="14171"/>
                      <a:pt x="9012" y="14399"/>
                    </a:cubicBezTo>
                    <a:cubicBezTo>
                      <a:pt x="9012" y="14750"/>
                      <a:pt x="9012" y="14977"/>
                      <a:pt x="8890" y="15328"/>
                    </a:cubicBezTo>
                    <a:close/>
                    <a:moveTo>
                      <a:pt x="12484" y="11839"/>
                    </a:moveTo>
                    <a:cubicBezTo>
                      <a:pt x="10635" y="13698"/>
                      <a:pt x="10635" y="13698"/>
                      <a:pt x="10635" y="13698"/>
                    </a:cubicBezTo>
                    <a:cubicBezTo>
                      <a:pt x="10390" y="13943"/>
                      <a:pt x="10286" y="13943"/>
                      <a:pt x="10164" y="13943"/>
                    </a:cubicBezTo>
                    <a:cubicBezTo>
                      <a:pt x="10059" y="13943"/>
                      <a:pt x="9937" y="13943"/>
                      <a:pt x="9710" y="13698"/>
                    </a:cubicBezTo>
                    <a:cubicBezTo>
                      <a:pt x="7285" y="11261"/>
                      <a:pt x="7285" y="11261"/>
                      <a:pt x="7285" y="11261"/>
                    </a:cubicBezTo>
                    <a:cubicBezTo>
                      <a:pt x="7163" y="11155"/>
                      <a:pt x="7040" y="11033"/>
                      <a:pt x="7040" y="10910"/>
                    </a:cubicBezTo>
                    <a:cubicBezTo>
                      <a:pt x="7040" y="10805"/>
                      <a:pt x="7040" y="10805"/>
                      <a:pt x="7040" y="10682"/>
                    </a:cubicBezTo>
                    <a:cubicBezTo>
                      <a:pt x="7040" y="10577"/>
                      <a:pt x="7163" y="10454"/>
                      <a:pt x="7285" y="10331"/>
                    </a:cubicBezTo>
                    <a:cubicBezTo>
                      <a:pt x="9012" y="8596"/>
                      <a:pt x="9012" y="8596"/>
                      <a:pt x="9012" y="8596"/>
                    </a:cubicBezTo>
                    <a:cubicBezTo>
                      <a:pt x="9134" y="8473"/>
                      <a:pt x="9239" y="8368"/>
                      <a:pt x="9361" y="8368"/>
                    </a:cubicBezTo>
                    <a:cubicBezTo>
                      <a:pt x="9466" y="8368"/>
                      <a:pt x="9466" y="8473"/>
                      <a:pt x="9588" y="8473"/>
                    </a:cubicBezTo>
                    <a:cubicBezTo>
                      <a:pt x="9710" y="8596"/>
                      <a:pt x="9710" y="8718"/>
                      <a:pt x="9710" y="8824"/>
                    </a:cubicBezTo>
                    <a:cubicBezTo>
                      <a:pt x="9710" y="8946"/>
                      <a:pt x="9710" y="8946"/>
                      <a:pt x="9588" y="9051"/>
                    </a:cubicBezTo>
                    <a:cubicBezTo>
                      <a:pt x="7965" y="10682"/>
                      <a:pt x="7965" y="10682"/>
                      <a:pt x="7965" y="10682"/>
                    </a:cubicBezTo>
                    <a:cubicBezTo>
                      <a:pt x="8785" y="11488"/>
                      <a:pt x="8785" y="11488"/>
                      <a:pt x="8785" y="11488"/>
                    </a:cubicBezTo>
                    <a:cubicBezTo>
                      <a:pt x="10286" y="10103"/>
                      <a:pt x="10286" y="10103"/>
                      <a:pt x="10286" y="10103"/>
                    </a:cubicBezTo>
                    <a:cubicBezTo>
                      <a:pt x="10390" y="9981"/>
                      <a:pt x="10390" y="9876"/>
                      <a:pt x="10513" y="9876"/>
                    </a:cubicBezTo>
                    <a:cubicBezTo>
                      <a:pt x="10635" y="9876"/>
                      <a:pt x="10739" y="9876"/>
                      <a:pt x="10861" y="9981"/>
                    </a:cubicBezTo>
                    <a:cubicBezTo>
                      <a:pt x="10861" y="10103"/>
                      <a:pt x="10984" y="10226"/>
                      <a:pt x="10861" y="10226"/>
                    </a:cubicBezTo>
                    <a:cubicBezTo>
                      <a:pt x="10861" y="10331"/>
                      <a:pt x="10861" y="10454"/>
                      <a:pt x="10739" y="10577"/>
                    </a:cubicBezTo>
                    <a:cubicBezTo>
                      <a:pt x="9361" y="11962"/>
                      <a:pt x="9361" y="11962"/>
                      <a:pt x="9361" y="11962"/>
                    </a:cubicBezTo>
                    <a:cubicBezTo>
                      <a:pt x="10286" y="12891"/>
                      <a:pt x="10286" y="12891"/>
                      <a:pt x="10286" y="12891"/>
                    </a:cubicBezTo>
                    <a:cubicBezTo>
                      <a:pt x="11908" y="11383"/>
                      <a:pt x="11908" y="11383"/>
                      <a:pt x="11908" y="11383"/>
                    </a:cubicBezTo>
                    <a:cubicBezTo>
                      <a:pt x="12013" y="11261"/>
                      <a:pt x="12135" y="11155"/>
                      <a:pt x="12240" y="11155"/>
                    </a:cubicBezTo>
                    <a:cubicBezTo>
                      <a:pt x="12240" y="11155"/>
                      <a:pt x="12362" y="11261"/>
                      <a:pt x="12484" y="11261"/>
                    </a:cubicBezTo>
                    <a:cubicBezTo>
                      <a:pt x="12589" y="11383"/>
                      <a:pt x="12589" y="11488"/>
                      <a:pt x="12589" y="11611"/>
                    </a:cubicBezTo>
                    <a:cubicBezTo>
                      <a:pt x="12589" y="11734"/>
                      <a:pt x="12484" y="11734"/>
                      <a:pt x="12484" y="11839"/>
                    </a:cubicBezTo>
                    <a:close/>
                    <a:moveTo>
                      <a:pt x="15363" y="8718"/>
                    </a:moveTo>
                    <a:cubicBezTo>
                      <a:pt x="15258" y="9051"/>
                      <a:pt x="15136" y="9297"/>
                      <a:pt x="14787" y="9648"/>
                    </a:cubicBezTo>
                    <a:cubicBezTo>
                      <a:pt x="14560" y="9876"/>
                      <a:pt x="14334" y="9981"/>
                      <a:pt x="13985" y="10226"/>
                    </a:cubicBezTo>
                    <a:cubicBezTo>
                      <a:pt x="13758" y="10331"/>
                      <a:pt x="13409" y="10331"/>
                      <a:pt x="13165" y="10331"/>
                    </a:cubicBezTo>
                    <a:cubicBezTo>
                      <a:pt x="12833" y="10331"/>
                      <a:pt x="12589" y="10226"/>
                      <a:pt x="12240" y="10103"/>
                    </a:cubicBezTo>
                    <a:cubicBezTo>
                      <a:pt x="12013" y="9981"/>
                      <a:pt x="11664" y="9753"/>
                      <a:pt x="11437" y="9525"/>
                    </a:cubicBezTo>
                    <a:cubicBezTo>
                      <a:pt x="11210" y="9174"/>
                      <a:pt x="10984" y="8946"/>
                      <a:pt x="10861" y="8718"/>
                    </a:cubicBezTo>
                    <a:cubicBezTo>
                      <a:pt x="10739" y="8368"/>
                      <a:pt x="10635" y="8122"/>
                      <a:pt x="10635" y="7789"/>
                    </a:cubicBezTo>
                    <a:cubicBezTo>
                      <a:pt x="10635" y="7544"/>
                      <a:pt x="10635" y="7211"/>
                      <a:pt x="10739" y="6965"/>
                    </a:cubicBezTo>
                    <a:cubicBezTo>
                      <a:pt x="10861" y="6614"/>
                      <a:pt x="11088" y="6387"/>
                      <a:pt x="11315" y="6159"/>
                    </a:cubicBezTo>
                    <a:cubicBezTo>
                      <a:pt x="11664" y="5808"/>
                      <a:pt x="12013" y="5580"/>
                      <a:pt x="12484" y="5457"/>
                    </a:cubicBezTo>
                    <a:cubicBezTo>
                      <a:pt x="12833" y="5352"/>
                      <a:pt x="13287" y="5352"/>
                      <a:pt x="13636" y="5457"/>
                    </a:cubicBezTo>
                    <a:cubicBezTo>
                      <a:pt x="13985" y="5580"/>
                      <a:pt x="14334" y="5808"/>
                      <a:pt x="14787" y="6159"/>
                    </a:cubicBezTo>
                    <a:cubicBezTo>
                      <a:pt x="15014" y="6509"/>
                      <a:pt x="15258" y="6737"/>
                      <a:pt x="15363" y="6965"/>
                    </a:cubicBezTo>
                    <a:cubicBezTo>
                      <a:pt x="15485" y="7316"/>
                      <a:pt x="15607" y="7544"/>
                      <a:pt x="15607" y="7894"/>
                    </a:cubicBezTo>
                    <a:cubicBezTo>
                      <a:pt x="15607" y="8122"/>
                      <a:pt x="15485" y="8473"/>
                      <a:pt x="15363" y="87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grpSp>
          <p:nvGrpSpPr>
            <p:cNvPr id="668" name="Group 17"/>
            <p:cNvGrpSpPr/>
            <p:nvPr/>
          </p:nvGrpSpPr>
          <p:grpSpPr>
            <a:xfrm>
              <a:off x="860699" y="1630344"/>
              <a:ext cx="559202" cy="559570"/>
              <a:chOff x="0" y="0"/>
              <a:chExt cx="559200" cy="559569"/>
            </a:xfrm>
          </p:grpSpPr>
          <p:sp>
            <p:nvSpPr>
              <p:cNvPr id="666" name="Freeform 17"/>
              <p:cNvSpPr/>
              <p:nvPr/>
            </p:nvSpPr>
            <p:spPr>
              <a:xfrm>
                <a:off x="0" y="0"/>
                <a:ext cx="559201" cy="5595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7"/>
                    </a:moveTo>
                    <a:cubicBezTo>
                      <a:pt x="21600" y="16758"/>
                      <a:pt x="16795" y="21600"/>
                      <a:pt x="10823" y="21600"/>
                    </a:cubicBezTo>
                    <a:cubicBezTo>
                      <a:pt x="4812" y="21600"/>
                      <a:pt x="0" y="16758"/>
                      <a:pt x="0" y="10797"/>
                    </a:cubicBezTo>
                    <a:cubicBezTo>
                      <a:pt x="0" y="4842"/>
                      <a:pt x="4812" y="0"/>
                      <a:pt x="10823" y="0"/>
                    </a:cubicBezTo>
                    <a:cubicBezTo>
                      <a:pt x="16795" y="0"/>
                      <a:pt x="21600" y="4842"/>
                      <a:pt x="21600" y="10797"/>
                    </a:cubicBezTo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67" name="Freeform 18"/>
              <p:cNvSpPr/>
              <p:nvPr/>
            </p:nvSpPr>
            <p:spPr>
              <a:xfrm>
                <a:off x="98537" y="116241"/>
                <a:ext cx="360645" cy="3278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135" y="8457"/>
                    </a:moveTo>
                    <a:cubicBezTo>
                      <a:pt x="18207" y="8457"/>
                      <a:pt x="18207" y="8457"/>
                      <a:pt x="18207" y="8457"/>
                    </a:cubicBezTo>
                    <a:cubicBezTo>
                      <a:pt x="18207" y="2183"/>
                      <a:pt x="18207" y="2183"/>
                      <a:pt x="18207" y="2183"/>
                    </a:cubicBezTo>
                    <a:cubicBezTo>
                      <a:pt x="18207" y="937"/>
                      <a:pt x="17344" y="0"/>
                      <a:pt x="16280" y="0"/>
                    </a:cubicBezTo>
                    <a:cubicBezTo>
                      <a:pt x="1987" y="0"/>
                      <a:pt x="1987" y="0"/>
                      <a:pt x="1987" y="0"/>
                    </a:cubicBezTo>
                    <a:cubicBezTo>
                      <a:pt x="923" y="0"/>
                      <a:pt x="0" y="937"/>
                      <a:pt x="0" y="2183"/>
                    </a:cubicBezTo>
                    <a:cubicBezTo>
                      <a:pt x="0" y="11302"/>
                      <a:pt x="0" y="11302"/>
                      <a:pt x="0" y="11302"/>
                    </a:cubicBezTo>
                    <a:cubicBezTo>
                      <a:pt x="0" y="12548"/>
                      <a:pt x="923" y="13496"/>
                      <a:pt x="1987" y="13496"/>
                    </a:cubicBezTo>
                    <a:cubicBezTo>
                      <a:pt x="3784" y="13496"/>
                      <a:pt x="3784" y="13496"/>
                      <a:pt x="3784" y="13496"/>
                    </a:cubicBezTo>
                    <a:cubicBezTo>
                      <a:pt x="3784" y="19847"/>
                      <a:pt x="3784" y="19847"/>
                      <a:pt x="3784" y="19847"/>
                    </a:cubicBezTo>
                    <a:cubicBezTo>
                      <a:pt x="3784" y="20795"/>
                      <a:pt x="4517" y="21600"/>
                      <a:pt x="5450" y="21600"/>
                    </a:cubicBezTo>
                    <a:cubicBezTo>
                      <a:pt x="9033" y="21600"/>
                      <a:pt x="9033" y="21600"/>
                      <a:pt x="9033" y="21600"/>
                    </a:cubicBezTo>
                    <a:cubicBezTo>
                      <a:pt x="9967" y="21600"/>
                      <a:pt x="10700" y="20795"/>
                      <a:pt x="10700" y="19847"/>
                    </a:cubicBezTo>
                    <a:cubicBezTo>
                      <a:pt x="10700" y="13496"/>
                      <a:pt x="10700" y="13496"/>
                      <a:pt x="10700" y="13496"/>
                    </a:cubicBezTo>
                    <a:cubicBezTo>
                      <a:pt x="11964" y="13496"/>
                      <a:pt x="11964" y="13496"/>
                      <a:pt x="11964" y="13496"/>
                    </a:cubicBezTo>
                    <a:cubicBezTo>
                      <a:pt x="11964" y="16638"/>
                      <a:pt x="11964" y="16638"/>
                      <a:pt x="11964" y="16638"/>
                    </a:cubicBezTo>
                    <a:cubicBezTo>
                      <a:pt x="11964" y="17509"/>
                      <a:pt x="12627" y="18248"/>
                      <a:pt x="13420" y="18248"/>
                    </a:cubicBezTo>
                    <a:cubicBezTo>
                      <a:pt x="20135" y="18248"/>
                      <a:pt x="20135" y="18248"/>
                      <a:pt x="20135" y="18248"/>
                    </a:cubicBezTo>
                    <a:cubicBezTo>
                      <a:pt x="20938" y="18248"/>
                      <a:pt x="21600" y="17509"/>
                      <a:pt x="21600" y="16638"/>
                    </a:cubicBezTo>
                    <a:cubicBezTo>
                      <a:pt x="21600" y="10067"/>
                      <a:pt x="21600" y="10067"/>
                      <a:pt x="21600" y="10067"/>
                    </a:cubicBezTo>
                    <a:cubicBezTo>
                      <a:pt x="21600" y="9185"/>
                      <a:pt x="20938" y="8457"/>
                      <a:pt x="20135" y="8457"/>
                    </a:cubicBezTo>
                    <a:close/>
                    <a:moveTo>
                      <a:pt x="19733" y="9328"/>
                    </a:moveTo>
                    <a:cubicBezTo>
                      <a:pt x="20004" y="9328"/>
                      <a:pt x="20205" y="9549"/>
                      <a:pt x="20205" y="9846"/>
                    </a:cubicBezTo>
                    <a:cubicBezTo>
                      <a:pt x="20205" y="10067"/>
                      <a:pt x="20004" y="10287"/>
                      <a:pt x="19733" y="10287"/>
                    </a:cubicBezTo>
                    <a:cubicBezTo>
                      <a:pt x="19472" y="10287"/>
                      <a:pt x="19271" y="10067"/>
                      <a:pt x="19271" y="9846"/>
                    </a:cubicBezTo>
                    <a:cubicBezTo>
                      <a:pt x="19271" y="9549"/>
                      <a:pt x="19472" y="9328"/>
                      <a:pt x="19733" y="9328"/>
                    </a:cubicBezTo>
                    <a:close/>
                    <a:moveTo>
                      <a:pt x="20536" y="16925"/>
                    </a:moveTo>
                    <a:cubicBezTo>
                      <a:pt x="13088" y="16925"/>
                      <a:pt x="13088" y="16925"/>
                      <a:pt x="13088" y="16925"/>
                    </a:cubicBezTo>
                    <a:cubicBezTo>
                      <a:pt x="13088" y="11015"/>
                      <a:pt x="13088" y="11015"/>
                      <a:pt x="13088" y="11015"/>
                    </a:cubicBezTo>
                    <a:cubicBezTo>
                      <a:pt x="20536" y="11015"/>
                      <a:pt x="20536" y="11015"/>
                      <a:pt x="20536" y="11015"/>
                    </a:cubicBezTo>
                    <a:lnTo>
                      <a:pt x="20536" y="16925"/>
                    </a:lnTo>
                    <a:close/>
                    <a:moveTo>
                      <a:pt x="18478" y="9328"/>
                    </a:moveTo>
                    <a:cubicBezTo>
                      <a:pt x="18739" y="9328"/>
                      <a:pt x="18940" y="9549"/>
                      <a:pt x="18940" y="9846"/>
                    </a:cubicBezTo>
                    <a:cubicBezTo>
                      <a:pt x="18940" y="10067"/>
                      <a:pt x="18739" y="10287"/>
                      <a:pt x="18478" y="10287"/>
                    </a:cubicBezTo>
                    <a:cubicBezTo>
                      <a:pt x="18207" y="10287"/>
                      <a:pt x="18007" y="10067"/>
                      <a:pt x="18007" y="9846"/>
                    </a:cubicBezTo>
                    <a:cubicBezTo>
                      <a:pt x="18007" y="9549"/>
                      <a:pt x="18207" y="9328"/>
                      <a:pt x="18478" y="9328"/>
                    </a:cubicBezTo>
                    <a:close/>
                    <a:moveTo>
                      <a:pt x="15819" y="1081"/>
                    </a:moveTo>
                    <a:cubicBezTo>
                      <a:pt x="16150" y="1081"/>
                      <a:pt x="16411" y="1378"/>
                      <a:pt x="16411" y="1742"/>
                    </a:cubicBezTo>
                    <a:cubicBezTo>
                      <a:pt x="16411" y="2106"/>
                      <a:pt x="16150" y="2404"/>
                      <a:pt x="15819" y="2404"/>
                    </a:cubicBezTo>
                    <a:cubicBezTo>
                      <a:pt x="15487" y="2404"/>
                      <a:pt x="15216" y="2106"/>
                      <a:pt x="15216" y="1742"/>
                    </a:cubicBezTo>
                    <a:cubicBezTo>
                      <a:pt x="15216" y="1378"/>
                      <a:pt x="15487" y="1081"/>
                      <a:pt x="15819" y="1081"/>
                    </a:cubicBezTo>
                    <a:close/>
                    <a:moveTo>
                      <a:pt x="14152" y="1081"/>
                    </a:moveTo>
                    <a:cubicBezTo>
                      <a:pt x="14484" y="1081"/>
                      <a:pt x="14755" y="1378"/>
                      <a:pt x="14755" y="1742"/>
                    </a:cubicBezTo>
                    <a:cubicBezTo>
                      <a:pt x="14755" y="2106"/>
                      <a:pt x="14484" y="2404"/>
                      <a:pt x="14152" y="2404"/>
                    </a:cubicBezTo>
                    <a:cubicBezTo>
                      <a:pt x="13821" y="2404"/>
                      <a:pt x="13560" y="2106"/>
                      <a:pt x="13560" y="1742"/>
                    </a:cubicBezTo>
                    <a:cubicBezTo>
                      <a:pt x="13560" y="1378"/>
                      <a:pt x="13821" y="1081"/>
                      <a:pt x="14152" y="1081"/>
                    </a:cubicBezTo>
                    <a:close/>
                    <a:moveTo>
                      <a:pt x="7237" y="10133"/>
                    </a:moveTo>
                    <a:cubicBezTo>
                      <a:pt x="7237" y="9846"/>
                      <a:pt x="7438" y="9626"/>
                      <a:pt x="7638" y="9626"/>
                    </a:cubicBezTo>
                    <a:cubicBezTo>
                      <a:pt x="7909" y="9626"/>
                      <a:pt x="8100" y="9846"/>
                      <a:pt x="8100" y="10133"/>
                    </a:cubicBezTo>
                    <a:cubicBezTo>
                      <a:pt x="8100" y="10431"/>
                      <a:pt x="7909" y="10651"/>
                      <a:pt x="7638" y="10651"/>
                    </a:cubicBezTo>
                    <a:cubicBezTo>
                      <a:pt x="7438" y="10651"/>
                      <a:pt x="7237" y="10431"/>
                      <a:pt x="7237" y="10133"/>
                    </a:cubicBezTo>
                    <a:close/>
                    <a:moveTo>
                      <a:pt x="8501" y="10133"/>
                    </a:moveTo>
                    <a:cubicBezTo>
                      <a:pt x="8501" y="9846"/>
                      <a:pt x="8702" y="9626"/>
                      <a:pt x="8903" y="9626"/>
                    </a:cubicBezTo>
                    <a:cubicBezTo>
                      <a:pt x="9164" y="9626"/>
                      <a:pt x="9365" y="9846"/>
                      <a:pt x="9365" y="10133"/>
                    </a:cubicBezTo>
                    <a:cubicBezTo>
                      <a:pt x="9365" y="10431"/>
                      <a:pt x="9164" y="10651"/>
                      <a:pt x="8903" y="10651"/>
                    </a:cubicBezTo>
                    <a:cubicBezTo>
                      <a:pt x="8702" y="10651"/>
                      <a:pt x="8501" y="10431"/>
                      <a:pt x="8501" y="10133"/>
                    </a:cubicBezTo>
                    <a:close/>
                    <a:moveTo>
                      <a:pt x="9435" y="20067"/>
                    </a:moveTo>
                    <a:cubicBezTo>
                      <a:pt x="5049" y="20067"/>
                      <a:pt x="5049" y="20067"/>
                      <a:pt x="5049" y="20067"/>
                    </a:cubicBezTo>
                    <a:cubicBezTo>
                      <a:pt x="5049" y="11522"/>
                      <a:pt x="5049" y="11522"/>
                      <a:pt x="5049" y="11522"/>
                    </a:cubicBezTo>
                    <a:cubicBezTo>
                      <a:pt x="9435" y="11522"/>
                      <a:pt x="9435" y="11522"/>
                      <a:pt x="9435" y="11522"/>
                    </a:cubicBezTo>
                    <a:lnTo>
                      <a:pt x="9435" y="20067"/>
                    </a:lnTo>
                    <a:close/>
                    <a:moveTo>
                      <a:pt x="10700" y="11666"/>
                    </a:moveTo>
                    <a:cubicBezTo>
                      <a:pt x="10700" y="10497"/>
                      <a:pt x="10700" y="10497"/>
                      <a:pt x="10700" y="10497"/>
                    </a:cubicBezTo>
                    <a:cubicBezTo>
                      <a:pt x="10700" y="9482"/>
                      <a:pt x="9967" y="8677"/>
                      <a:pt x="9033" y="8677"/>
                    </a:cubicBezTo>
                    <a:cubicBezTo>
                      <a:pt x="5450" y="8677"/>
                      <a:pt x="5450" y="8677"/>
                      <a:pt x="5450" y="8677"/>
                    </a:cubicBezTo>
                    <a:cubicBezTo>
                      <a:pt x="4517" y="8677"/>
                      <a:pt x="3784" y="9482"/>
                      <a:pt x="3784" y="10497"/>
                    </a:cubicBezTo>
                    <a:cubicBezTo>
                      <a:pt x="3784" y="11666"/>
                      <a:pt x="3784" y="11666"/>
                      <a:pt x="3784" y="11666"/>
                    </a:cubicBezTo>
                    <a:cubicBezTo>
                      <a:pt x="1526" y="11666"/>
                      <a:pt x="1526" y="11666"/>
                      <a:pt x="1526" y="11666"/>
                    </a:cubicBezTo>
                    <a:cubicBezTo>
                      <a:pt x="1526" y="3418"/>
                      <a:pt x="1526" y="3418"/>
                      <a:pt x="1526" y="3418"/>
                    </a:cubicBezTo>
                    <a:cubicBezTo>
                      <a:pt x="16752" y="3418"/>
                      <a:pt x="16752" y="3418"/>
                      <a:pt x="16752" y="3418"/>
                    </a:cubicBezTo>
                    <a:cubicBezTo>
                      <a:pt x="16752" y="8457"/>
                      <a:pt x="16752" y="8457"/>
                      <a:pt x="16752" y="8457"/>
                    </a:cubicBezTo>
                    <a:cubicBezTo>
                      <a:pt x="13420" y="8457"/>
                      <a:pt x="13420" y="8457"/>
                      <a:pt x="13420" y="8457"/>
                    </a:cubicBezTo>
                    <a:cubicBezTo>
                      <a:pt x="12627" y="8457"/>
                      <a:pt x="11964" y="9185"/>
                      <a:pt x="11964" y="10067"/>
                    </a:cubicBezTo>
                    <a:cubicBezTo>
                      <a:pt x="11964" y="11666"/>
                      <a:pt x="11964" y="11666"/>
                      <a:pt x="11964" y="11666"/>
                    </a:cubicBezTo>
                    <a:lnTo>
                      <a:pt x="10700" y="11666"/>
                    </a:ln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grpSp>
          <p:nvGrpSpPr>
            <p:cNvPr id="671" name="Group 7"/>
            <p:cNvGrpSpPr/>
            <p:nvPr/>
          </p:nvGrpSpPr>
          <p:grpSpPr>
            <a:xfrm>
              <a:off x="1641592" y="88106"/>
              <a:ext cx="288778" cy="289327"/>
              <a:chOff x="0" y="0"/>
              <a:chExt cx="288777" cy="289326"/>
            </a:xfrm>
          </p:grpSpPr>
          <p:sp>
            <p:nvSpPr>
              <p:cNvPr id="669" name="Freeform 19"/>
              <p:cNvSpPr/>
              <p:nvPr/>
            </p:nvSpPr>
            <p:spPr>
              <a:xfrm>
                <a:off x="0" y="0"/>
                <a:ext cx="288778" cy="289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37"/>
                    </a:moveTo>
                    <a:cubicBezTo>
                      <a:pt x="21600" y="16800"/>
                      <a:pt x="16783" y="21600"/>
                      <a:pt x="10800" y="21600"/>
                    </a:cubicBezTo>
                    <a:cubicBezTo>
                      <a:pt x="4817" y="21600"/>
                      <a:pt x="0" y="16800"/>
                      <a:pt x="0" y="10837"/>
                    </a:cubicBezTo>
                    <a:cubicBezTo>
                      <a:pt x="0" y="4887"/>
                      <a:pt x="4817" y="0"/>
                      <a:pt x="10800" y="0"/>
                    </a:cubicBezTo>
                    <a:cubicBezTo>
                      <a:pt x="16783" y="0"/>
                      <a:pt x="21600" y="4887"/>
                      <a:pt x="21600" y="10837"/>
                    </a:cubicBezTo>
                  </a:path>
                </a:pathLst>
              </a:custGeom>
              <a:solidFill>
                <a:srgbClr val="4F622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70" name="Freeform 20"/>
              <p:cNvSpPr/>
              <p:nvPr/>
            </p:nvSpPr>
            <p:spPr>
              <a:xfrm>
                <a:off x="88906" y="43683"/>
                <a:ext cx="110226" cy="2041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52" y="0"/>
                    </a:moveTo>
                    <a:cubicBezTo>
                      <a:pt x="15564" y="0"/>
                      <a:pt x="15564" y="0"/>
                      <a:pt x="15564" y="0"/>
                    </a:cubicBezTo>
                    <a:cubicBezTo>
                      <a:pt x="9723" y="0"/>
                      <a:pt x="6036" y="2002"/>
                      <a:pt x="6036" y="5280"/>
                    </a:cubicBezTo>
                    <a:cubicBezTo>
                      <a:pt x="6036" y="7743"/>
                      <a:pt x="6036" y="7743"/>
                      <a:pt x="6036" y="7743"/>
                    </a:cubicBezTo>
                    <a:cubicBezTo>
                      <a:pt x="881" y="7743"/>
                      <a:pt x="881" y="7743"/>
                      <a:pt x="881" y="7743"/>
                    </a:cubicBezTo>
                    <a:cubicBezTo>
                      <a:pt x="424" y="7743"/>
                      <a:pt x="0" y="7867"/>
                      <a:pt x="0" y="8222"/>
                    </a:cubicBezTo>
                    <a:cubicBezTo>
                      <a:pt x="0" y="11730"/>
                      <a:pt x="0" y="11730"/>
                      <a:pt x="0" y="11730"/>
                    </a:cubicBezTo>
                    <a:cubicBezTo>
                      <a:pt x="0" y="11978"/>
                      <a:pt x="424" y="12209"/>
                      <a:pt x="881" y="12209"/>
                    </a:cubicBezTo>
                    <a:cubicBezTo>
                      <a:pt x="6036" y="12209"/>
                      <a:pt x="6036" y="12209"/>
                      <a:pt x="6036" y="12209"/>
                    </a:cubicBezTo>
                    <a:cubicBezTo>
                      <a:pt x="6036" y="21122"/>
                      <a:pt x="6036" y="21122"/>
                      <a:pt x="6036" y="21122"/>
                    </a:cubicBezTo>
                    <a:cubicBezTo>
                      <a:pt x="6036" y="21352"/>
                      <a:pt x="6493" y="21600"/>
                      <a:pt x="6917" y="21600"/>
                    </a:cubicBezTo>
                    <a:cubicBezTo>
                      <a:pt x="13606" y="21600"/>
                      <a:pt x="13606" y="21600"/>
                      <a:pt x="13606" y="21600"/>
                    </a:cubicBezTo>
                    <a:cubicBezTo>
                      <a:pt x="14030" y="21600"/>
                      <a:pt x="14487" y="21352"/>
                      <a:pt x="14487" y="21122"/>
                    </a:cubicBezTo>
                    <a:cubicBezTo>
                      <a:pt x="14487" y="12209"/>
                      <a:pt x="14487" y="12209"/>
                      <a:pt x="14487" y="12209"/>
                    </a:cubicBezTo>
                    <a:cubicBezTo>
                      <a:pt x="20523" y="12209"/>
                      <a:pt x="20523" y="12209"/>
                      <a:pt x="20523" y="12209"/>
                    </a:cubicBezTo>
                    <a:cubicBezTo>
                      <a:pt x="20947" y="12209"/>
                      <a:pt x="21404" y="11978"/>
                      <a:pt x="21404" y="11730"/>
                    </a:cubicBezTo>
                    <a:cubicBezTo>
                      <a:pt x="21404" y="8222"/>
                      <a:pt x="21404" y="8222"/>
                      <a:pt x="21404" y="8222"/>
                    </a:cubicBezTo>
                    <a:cubicBezTo>
                      <a:pt x="21404" y="8098"/>
                      <a:pt x="21176" y="7974"/>
                      <a:pt x="21176" y="7867"/>
                    </a:cubicBezTo>
                    <a:cubicBezTo>
                      <a:pt x="20947" y="7743"/>
                      <a:pt x="20752" y="7743"/>
                      <a:pt x="20523" y="7743"/>
                    </a:cubicBezTo>
                    <a:cubicBezTo>
                      <a:pt x="14487" y="7743"/>
                      <a:pt x="14487" y="7743"/>
                      <a:pt x="14487" y="7743"/>
                    </a:cubicBezTo>
                    <a:cubicBezTo>
                      <a:pt x="14487" y="5635"/>
                      <a:pt x="14487" y="5635"/>
                      <a:pt x="14487" y="5635"/>
                    </a:cubicBezTo>
                    <a:cubicBezTo>
                      <a:pt x="14487" y="4696"/>
                      <a:pt x="14911" y="4111"/>
                      <a:pt x="17293" y="4111"/>
                    </a:cubicBezTo>
                    <a:cubicBezTo>
                      <a:pt x="20752" y="4111"/>
                      <a:pt x="20752" y="4111"/>
                      <a:pt x="20752" y="4111"/>
                    </a:cubicBezTo>
                    <a:cubicBezTo>
                      <a:pt x="21176" y="4111"/>
                      <a:pt x="21600" y="3987"/>
                      <a:pt x="21600" y="3632"/>
                    </a:cubicBezTo>
                    <a:cubicBezTo>
                      <a:pt x="21600" y="354"/>
                      <a:pt x="21600" y="354"/>
                      <a:pt x="21600" y="354"/>
                    </a:cubicBezTo>
                    <a:cubicBezTo>
                      <a:pt x="21600" y="124"/>
                      <a:pt x="21176" y="0"/>
                      <a:pt x="2075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grpSp>
          <p:nvGrpSpPr>
            <p:cNvPr id="674" name="Group 4"/>
            <p:cNvGrpSpPr/>
            <p:nvPr/>
          </p:nvGrpSpPr>
          <p:grpSpPr>
            <a:xfrm>
              <a:off x="704372" y="1036549"/>
              <a:ext cx="296188" cy="295991"/>
              <a:chOff x="0" y="0"/>
              <a:chExt cx="296186" cy="295989"/>
            </a:xfrm>
          </p:grpSpPr>
          <p:sp>
            <p:nvSpPr>
              <p:cNvPr id="672" name="Freeform 40"/>
              <p:cNvSpPr/>
              <p:nvPr/>
            </p:nvSpPr>
            <p:spPr>
              <a:xfrm>
                <a:off x="0" y="0"/>
                <a:ext cx="296187" cy="29599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63"/>
                    </a:moveTo>
                    <a:cubicBezTo>
                      <a:pt x="21600" y="16750"/>
                      <a:pt x="16750" y="21600"/>
                      <a:pt x="10763" y="21600"/>
                    </a:cubicBezTo>
                    <a:cubicBezTo>
                      <a:pt x="4850" y="21600"/>
                      <a:pt x="0" y="16750"/>
                      <a:pt x="0" y="10763"/>
                    </a:cubicBezTo>
                    <a:cubicBezTo>
                      <a:pt x="0" y="4850"/>
                      <a:pt x="4850" y="0"/>
                      <a:pt x="10763" y="0"/>
                    </a:cubicBezTo>
                    <a:cubicBezTo>
                      <a:pt x="16750" y="0"/>
                      <a:pt x="21600" y="4850"/>
                      <a:pt x="21600" y="10763"/>
                    </a:cubicBezTo>
                  </a:path>
                </a:pathLst>
              </a:custGeom>
              <a:solidFill>
                <a:srgbClr val="F893C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73" name="Freeform 41"/>
              <p:cNvSpPr/>
              <p:nvPr/>
            </p:nvSpPr>
            <p:spPr>
              <a:xfrm>
                <a:off x="60752" y="59971"/>
                <a:ext cx="176164" cy="17604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56" y="9518"/>
                    </a:moveTo>
                    <a:cubicBezTo>
                      <a:pt x="20226" y="9108"/>
                      <a:pt x="20226" y="9108"/>
                      <a:pt x="20226" y="9108"/>
                    </a:cubicBezTo>
                    <a:cubicBezTo>
                      <a:pt x="19959" y="7754"/>
                      <a:pt x="19549" y="6523"/>
                      <a:pt x="18749" y="5436"/>
                    </a:cubicBezTo>
                    <a:cubicBezTo>
                      <a:pt x="19282" y="4082"/>
                      <a:pt x="19282" y="4082"/>
                      <a:pt x="19282" y="4082"/>
                    </a:cubicBezTo>
                    <a:cubicBezTo>
                      <a:pt x="19282" y="4082"/>
                      <a:pt x="19282" y="4082"/>
                      <a:pt x="19282" y="3959"/>
                    </a:cubicBezTo>
                    <a:cubicBezTo>
                      <a:pt x="18462" y="3138"/>
                      <a:pt x="18462" y="3138"/>
                      <a:pt x="18462" y="3138"/>
                    </a:cubicBezTo>
                    <a:cubicBezTo>
                      <a:pt x="17662" y="2318"/>
                      <a:pt x="17662" y="2318"/>
                      <a:pt x="17662" y="2318"/>
                    </a:cubicBezTo>
                    <a:lnTo>
                      <a:pt x="17518" y="2318"/>
                    </a:lnTo>
                    <a:cubicBezTo>
                      <a:pt x="16287" y="2872"/>
                      <a:pt x="16287" y="2872"/>
                      <a:pt x="16287" y="2872"/>
                    </a:cubicBezTo>
                    <a:cubicBezTo>
                      <a:pt x="15200" y="2174"/>
                      <a:pt x="13990" y="1641"/>
                      <a:pt x="12615" y="1374"/>
                    </a:cubicBezTo>
                    <a:cubicBezTo>
                      <a:pt x="12082" y="0"/>
                      <a:pt x="12082" y="0"/>
                      <a:pt x="12082" y="0"/>
                    </a:cubicBezTo>
                    <a:lnTo>
                      <a:pt x="11938" y="0"/>
                    </a:lnTo>
                    <a:cubicBezTo>
                      <a:pt x="10851" y="0"/>
                      <a:pt x="10851" y="0"/>
                      <a:pt x="10851" y="0"/>
                    </a:cubicBezTo>
                    <a:cubicBezTo>
                      <a:pt x="9641" y="0"/>
                      <a:pt x="9641" y="0"/>
                      <a:pt x="9641" y="0"/>
                    </a:cubicBezTo>
                    <a:lnTo>
                      <a:pt x="9497" y="0"/>
                    </a:lnTo>
                    <a:cubicBezTo>
                      <a:pt x="9087" y="1374"/>
                      <a:pt x="9087" y="1374"/>
                      <a:pt x="9087" y="1374"/>
                    </a:cubicBezTo>
                    <a:cubicBezTo>
                      <a:pt x="7733" y="1497"/>
                      <a:pt x="6503" y="2051"/>
                      <a:pt x="5415" y="2872"/>
                    </a:cubicBezTo>
                    <a:cubicBezTo>
                      <a:pt x="4062" y="2318"/>
                      <a:pt x="4062" y="2318"/>
                      <a:pt x="4062" y="2318"/>
                    </a:cubicBezTo>
                    <a:lnTo>
                      <a:pt x="3938" y="2318"/>
                    </a:lnTo>
                    <a:cubicBezTo>
                      <a:pt x="3118" y="3138"/>
                      <a:pt x="3118" y="3138"/>
                      <a:pt x="3118" y="3138"/>
                    </a:cubicBezTo>
                    <a:cubicBezTo>
                      <a:pt x="2297" y="3959"/>
                      <a:pt x="2297" y="3959"/>
                      <a:pt x="2297" y="3959"/>
                    </a:cubicBezTo>
                    <a:lnTo>
                      <a:pt x="2297" y="4082"/>
                    </a:lnTo>
                    <a:cubicBezTo>
                      <a:pt x="2851" y="5313"/>
                      <a:pt x="2851" y="5313"/>
                      <a:pt x="2851" y="5313"/>
                    </a:cubicBezTo>
                    <a:cubicBezTo>
                      <a:pt x="2031" y="6400"/>
                      <a:pt x="1621" y="7610"/>
                      <a:pt x="1354" y="8985"/>
                    </a:cubicBezTo>
                    <a:cubicBezTo>
                      <a:pt x="0" y="9518"/>
                      <a:pt x="0" y="9518"/>
                      <a:pt x="0" y="9518"/>
                    </a:cubicBezTo>
                    <a:cubicBezTo>
                      <a:pt x="0" y="9518"/>
                      <a:pt x="0" y="9518"/>
                      <a:pt x="0" y="9662"/>
                    </a:cubicBezTo>
                    <a:cubicBezTo>
                      <a:pt x="0" y="10749"/>
                      <a:pt x="0" y="10749"/>
                      <a:pt x="0" y="10749"/>
                    </a:cubicBezTo>
                    <a:cubicBezTo>
                      <a:pt x="0" y="11959"/>
                      <a:pt x="0" y="11959"/>
                      <a:pt x="0" y="11959"/>
                    </a:cubicBezTo>
                    <a:cubicBezTo>
                      <a:pt x="1354" y="12513"/>
                      <a:pt x="1354" y="12513"/>
                      <a:pt x="1354" y="12513"/>
                    </a:cubicBezTo>
                    <a:cubicBezTo>
                      <a:pt x="1477" y="13867"/>
                      <a:pt x="2031" y="15077"/>
                      <a:pt x="2851" y="16164"/>
                    </a:cubicBezTo>
                    <a:cubicBezTo>
                      <a:pt x="2297" y="17538"/>
                      <a:pt x="2297" y="17538"/>
                      <a:pt x="2297" y="17538"/>
                    </a:cubicBezTo>
                    <a:cubicBezTo>
                      <a:pt x="2174" y="17538"/>
                      <a:pt x="2297" y="17538"/>
                      <a:pt x="2297" y="17662"/>
                    </a:cubicBezTo>
                    <a:cubicBezTo>
                      <a:pt x="3118" y="18482"/>
                      <a:pt x="3118" y="18482"/>
                      <a:pt x="3118" y="18482"/>
                    </a:cubicBezTo>
                    <a:cubicBezTo>
                      <a:pt x="3938" y="19303"/>
                      <a:pt x="3938" y="19303"/>
                      <a:pt x="3938" y="19303"/>
                    </a:cubicBezTo>
                    <a:cubicBezTo>
                      <a:pt x="3938" y="19303"/>
                      <a:pt x="3938" y="19303"/>
                      <a:pt x="4062" y="19303"/>
                    </a:cubicBezTo>
                    <a:cubicBezTo>
                      <a:pt x="5292" y="18749"/>
                      <a:pt x="5292" y="18749"/>
                      <a:pt x="5292" y="18749"/>
                    </a:cubicBezTo>
                    <a:cubicBezTo>
                      <a:pt x="6379" y="19426"/>
                      <a:pt x="7590" y="19979"/>
                      <a:pt x="8964" y="20246"/>
                    </a:cubicBezTo>
                    <a:cubicBezTo>
                      <a:pt x="9497" y="21477"/>
                      <a:pt x="9497" y="21477"/>
                      <a:pt x="9497" y="21477"/>
                    </a:cubicBezTo>
                    <a:cubicBezTo>
                      <a:pt x="9497" y="21600"/>
                      <a:pt x="9497" y="21600"/>
                      <a:pt x="9641" y="21600"/>
                    </a:cubicBezTo>
                    <a:cubicBezTo>
                      <a:pt x="10728" y="21600"/>
                      <a:pt x="10728" y="21600"/>
                      <a:pt x="10728" y="21600"/>
                    </a:cubicBezTo>
                    <a:cubicBezTo>
                      <a:pt x="11938" y="21600"/>
                      <a:pt x="11938" y="21600"/>
                      <a:pt x="11938" y="21600"/>
                    </a:cubicBezTo>
                    <a:cubicBezTo>
                      <a:pt x="11938" y="21600"/>
                      <a:pt x="11938" y="21600"/>
                      <a:pt x="11938" y="21477"/>
                    </a:cubicBezTo>
                    <a:cubicBezTo>
                      <a:pt x="12492" y="20246"/>
                      <a:pt x="12492" y="20246"/>
                      <a:pt x="12492" y="20246"/>
                    </a:cubicBezTo>
                    <a:cubicBezTo>
                      <a:pt x="13846" y="19979"/>
                      <a:pt x="15077" y="19569"/>
                      <a:pt x="16164" y="18749"/>
                    </a:cubicBezTo>
                    <a:cubicBezTo>
                      <a:pt x="17374" y="19303"/>
                      <a:pt x="17374" y="19303"/>
                      <a:pt x="17374" y="19303"/>
                    </a:cubicBezTo>
                    <a:cubicBezTo>
                      <a:pt x="17518" y="19303"/>
                      <a:pt x="17518" y="19303"/>
                      <a:pt x="17518" y="19303"/>
                    </a:cubicBezTo>
                    <a:cubicBezTo>
                      <a:pt x="18338" y="18482"/>
                      <a:pt x="18338" y="18482"/>
                      <a:pt x="18338" y="18482"/>
                    </a:cubicBezTo>
                    <a:cubicBezTo>
                      <a:pt x="19138" y="17662"/>
                      <a:pt x="19138" y="17662"/>
                      <a:pt x="19138" y="17662"/>
                    </a:cubicBezTo>
                    <a:cubicBezTo>
                      <a:pt x="19282" y="17662"/>
                      <a:pt x="19282" y="17538"/>
                      <a:pt x="19282" y="17538"/>
                    </a:cubicBezTo>
                    <a:cubicBezTo>
                      <a:pt x="18749" y="16308"/>
                      <a:pt x="18749" y="16308"/>
                      <a:pt x="18749" y="16308"/>
                    </a:cubicBezTo>
                    <a:cubicBezTo>
                      <a:pt x="19426" y="15221"/>
                      <a:pt x="19959" y="14010"/>
                      <a:pt x="20226" y="12636"/>
                    </a:cubicBezTo>
                    <a:cubicBezTo>
                      <a:pt x="21456" y="12103"/>
                      <a:pt x="21456" y="12103"/>
                      <a:pt x="21456" y="12103"/>
                    </a:cubicBezTo>
                    <a:cubicBezTo>
                      <a:pt x="21600" y="12103"/>
                      <a:pt x="21600" y="12103"/>
                      <a:pt x="21600" y="11959"/>
                    </a:cubicBezTo>
                    <a:cubicBezTo>
                      <a:pt x="21600" y="10872"/>
                      <a:pt x="21600" y="10872"/>
                      <a:pt x="21600" y="10872"/>
                    </a:cubicBezTo>
                    <a:cubicBezTo>
                      <a:pt x="21600" y="9662"/>
                      <a:pt x="21600" y="9662"/>
                      <a:pt x="21600" y="9662"/>
                    </a:cubicBezTo>
                    <a:cubicBezTo>
                      <a:pt x="21600" y="9662"/>
                      <a:pt x="21600" y="9662"/>
                      <a:pt x="21456" y="9518"/>
                    </a:cubicBezTo>
                    <a:close/>
                    <a:moveTo>
                      <a:pt x="10728" y="16718"/>
                    </a:moveTo>
                    <a:cubicBezTo>
                      <a:pt x="7590" y="16718"/>
                      <a:pt x="4882" y="14010"/>
                      <a:pt x="4882" y="10749"/>
                    </a:cubicBezTo>
                    <a:cubicBezTo>
                      <a:pt x="4882" y="7610"/>
                      <a:pt x="7590" y="4903"/>
                      <a:pt x="10728" y="4903"/>
                    </a:cubicBezTo>
                    <a:cubicBezTo>
                      <a:pt x="13990" y="4903"/>
                      <a:pt x="16574" y="7610"/>
                      <a:pt x="16574" y="10749"/>
                    </a:cubicBezTo>
                    <a:cubicBezTo>
                      <a:pt x="16574" y="14010"/>
                      <a:pt x="13990" y="16718"/>
                      <a:pt x="10728" y="1671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grpSp>
          <p:nvGrpSpPr>
            <p:cNvPr id="677" name="Group 11"/>
            <p:cNvGrpSpPr/>
            <p:nvPr/>
          </p:nvGrpSpPr>
          <p:grpSpPr>
            <a:xfrm>
              <a:off x="196233" y="1389954"/>
              <a:ext cx="616990" cy="616580"/>
              <a:chOff x="0" y="0"/>
              <a:chExt cx="616989" cy="616579"/>
            </a:xfrm>
          </p:grpSpPr>
          <p:sp>
            <p:nvSpPr>
              <p:cNvPr id="675" name="Freeform 44"/>
              <p:cNvSpPr/>
              <p:nvPr/>
            </p:nvSpPr>
            <p:spPr>
              <a:xfrm>
                <a:off x="0" y="0"/>
                <a:ext cx="616990" cy="61658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18"/>
                    </a:moveTo>
                    <a:cubicBezTo>
                      <a:pt x="21600" y="16776"/>
                      <a:pt x="16775" y="21600"/>
                      <a:pt x="10821" y="21600"/>
                    </a:cubicBezTo>
                    <a:cubicBezTo>
                      <a:pt x="4825" y="21600"/>
                      <a:pt x="0" y="16776"/>
                      <a:pt x="0" y="10818"/>
                    </a:cubicBezTo>
                    <a:cubicBezTo>
                      <a:pt x="0" y="4830"/>
                      <a:pt x="4825" y="0"/>
                      <a:pt x="10821" y="0"/>
                    </a:cubicBezTo>
                    <a:cubicBezTo>
                      <a:pt x="16775" y="0"/>
                      <a:pt x="21600" y="4830"/>
                      <a:pt x="21600" y="10818"/>
                    </a:cubicBezTo>
                  </a:path>
                </a:pathLst>
              </a:cu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76" name="Freeform 45"/>
              <p:cNvSpPr/>
              <p:nvPr/>
            </p:nvSpPr>
            <p:spPr>
              <a:xfrm>
                <a:off x="134841" y="134751"/>
                <a:ext cx="347309" cy="34707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36" y="0"/>
                    </a:moveTo>
                    <a:cubicBezTo>
                      <a:pt x="4835" y="0"/>
                      <a:pt x="0" y="4827"/>
                      <a:pt x="0" y="10831"/>
                    </a:cubicBezTo>
                    <a:cubicBezTo>
                      <a:pt x="0" y="16773"/>
                      <a:pt x="4835" y="21600"/>
                      <a:pt x="10836" y="21600"/>
                    </a:cubicBezTo>
                    <a:cubicBezTo>
                      <a:pt x="16765" y="21600"/>
                      <a:pt x="21600" y="16773"/>
                      <a:pt x="21600" y="10831"/>
                    </a:cubicBezTo>
                    <a:cubicBezTo>
                      <a:pt x="21600" y="4827"/>
                      <a:pt x="16765" y="0"/>
                      <a:pt x="10836" y="0"/>
                    </a:cubicBezTo>
                    <a:close/>
                    <a:moveTo>
                      <a:pt x="17120" y="10081"/>
                    </a:moveTo>
                    <a:cubicBezTo>
                      <a:pt x="17047" y="8767"/>
                      <a:pt x="16838" y="7516"/>
                      <a:pt x="16494" y="6276"/>
                    </a:cubicBezTo>
                    <a:cubicBezTo>
                      <a:pt x="17182" y="6067"/>
                      <a:pt x="17870" y="5796"/>
                      <a:pt x="18495" y="5515"/>
                    </a:cubicBezTo>
                    <a:cubicBezTo>
                      <a:pt x="19391" y="6828"/>
                      <a:pt x="20016" y="8350"/>
                      <a:pt x="20152" y="10081"/>
                    </a:cubicBezTo>
                    <a:lnTo>
                      <a:pt x="17120" y="10081"/>
                    </a:lnTo>
                    <a:close/>
                    <a:moveTo>
                      <a:pt x="15598" y="10081"/>
                    </a:moveTo>
                    <a:cubicBezTo>
                      <a:pt x="11597" y="10081"/>
                      <a:pt x="11597" y="10081"/>
                      <a:pt x="11597" y="10081"/>
                    </a:cubicBezTo>
                    <a:cubicBezTo>
                      <a:pt x="11597" y="7245"/>
                      <a:pt x="11597" y="7245"/>
                      <a:pt x="11597" y="7245"/>
                    </a:cubicBezTo>
                    <a:cubicBezTo>
                      <a:pt x="12837" y="7172"/>
                      <a:pt x="14004" y="6964"/>
                      <a:pt x="15109" y="6693"/>
                    </a:cubicBezTo>
                    <a:cubicBezTo>
                      <a:pt x="15390" y="7798"/>
                      <a:pt x="15598" y="8903"/>
                      <a:pt x="15598" y="10081"/>
                    </a:cubicBezTo>
                    <a:close/>
                    <a:moveTo>
                      <a:pt x="11597" y="5723"/>
                    </a:moveTo>
                    <a:cubicBezTo>
                      <a:pt x="11597" y="1512"/>
                      <a:pt x="11597" y="1512"/>
                      <a:pt x="11597" y="1512"/>
                    </a:cubicBezTo>
                    <a:cubicBezTo>
                      <a:pt x="11941" y="1512"/>
                      <a:pt x="12285" y="1585"/>
                      <a:pt x="12629" y="1658"/>
                    </a:cubicBezTo>
                    <a:cubicBezTo>
                      <a:pt x="13452" y="2690"/>
                      <a:pt x="14150" y="3930"/>
                      <a:pt x="14702" y="5317"/>
                    </a:cubicBezTo>
                    <a:cubicBezTo>
                      <a:pt x="13660" y="5515"/>
                      <a:pt x="12702" y="5723"/>
                      <a:pt x="11597" y="5723"/>
                    </a:cubicBezTo>
                    <a:close/>
                    <a:moveTo>
                      <a:pt x="10138" y="5796"/>
                    </a:moveTo>
                    <a:cubicBezTo>
                      <a:pt x="9107" y="5723"/>
                      <a:pt x="8075" y="5588"/>
                      <a:pt x="7106" y="5379"/>
                    </a:cubicBezTo>
                    <a:cubicBezTo>
                      <a:pt x="7586" y="3930"/>
                      <a:pt x="8346" y="2690"/>
                      <a:pt x="9242" y="1585"/>
                    </a:cubicBezTo>
                    <a:cubicBezTo>
                      <a:pt x="9524" y="1585"/>
                      <a:pt x="9795" y="1512"/>
                      <a:pt x="10138" y="1512"/>
                    </a:cubicBezTo>
                    <a:lnTo>
                      <a:pt x="10138" y="5796"/>
                    </a:lnTo>
                    <a:close/>
                    <a:moveTo>
                      <a:pt x="10138" y="7245"/>
                    </a:moveTo>
                    <a:cubicBezTo>
                      <a:pt x="10138" y="10081"/>
                      <a:pt x="10138" y="10081"/>
                      <a:pt x="10138" y="10081"/>
                    </a:cubicBezTo>
                    <a:cubicBezTo>
                      <a:pt x="6137" y="10081"/>
                      <a:pt x="6137" y="10081"/>
                      <a:pt x="6137" y="10081"/>
                    </a:cubicBezTo>
                    <a:cubicBezTo>
                      <a:pt x="6210" y="8903"/>
                      <a:pt x="6346" y="7798"/>
                      <a:pt x="6627" y="6766"/>
                    </a:cubicBezTo>
                    <a:cubicBezTo>
                      <a:pt x="7731" y="7037"/>
                      <a:pt x="8898" y="7172"/>
                      <a:pt x="10138" y="7245"/>
                    </a:cubicBezTo>
                    <a:close/>
                    <a:moveTo>
                      <a:pt x="4689" y="10081"/>
                    </a:moveTo>
                    <a:cubicBezTo>
                      <a:pt x="1521" y="10081"/>
                      <a:pt x="1521" y="10081"/>
                      <a:pt x="1521" y="10081"/>
                    </a:cubicBezTo>
                    <a:cubicBezTo>
                      <a:pt x="1657" y="8423"/>
                      <a:pt x="2209" y="6901"/>
                      <a:pt x="3105" y="5588"/>
                    </a:cubicBezTo>
                    <a:cubicBezTo>
                      <a:pt x="3793" y="5859"/>
                      <a:pt x="4480" y="6213"/>
                      <a:pt x="5241" y="6411"/>
                    </a:cubicBezTo>
                    <a:cubicBezTo>
                      <a:pt x="4897" y="7589"/>
                      <a:pt x="4762" y="8767"/>
                      <a:pt x="4689" y="10081"/>
                    </a:cubicBezTo>
                    <a:close/>
                    <a:moveTo>
                      <a:pt x="4689" y="11530"/>
                    </a:moveTo>
                    <a:cubicBezTo>
                      <a:pt x="4762" y="12770"/>
                      <a:pt x="4897" y="13938"/>
                      <a:pt x="5179" y="15043"/>
                    </a:cubicBezTo>
                    <a:cubicBezTo>
                      <a:pt x="4418" y="15324"/>
                      <a:pt x="3730" y="15595"/>
                      <a:pt x="3032" y="15939"/>
                    </a:cubicBezTo>
                    <a:cubicBezTo>
                      <a:pt x="2136" y="14636"/>
                      <a:pt x="1657" y="13114"/>
                      <a:pt x="1521" y="11530"/>
                    </a:cubicBezTo>
                    <a:lnTo>
                      <a:pt x="4689" y="11530"/>
                    </a:lnTo>
                    <a:close/>
                    <a:moveTo>
                      <a:pt x="6137" y="11530"/>
                    </a:moveTo>
                    <a:cubicBezTo>
                      <a:pt x="10138" y="11530"/>
                      <a:pt x="10138" y="11530"/>
                      <a:pt x="10138" y="11530"/>
                    </a:cubicBezTo>
                    <a:cubicBezTo>
                      <a:pt x="10138" y="14219"/>
                      <a:pt x="10138" y="14219"/>
                      <a:pt x="10138" y="14219"/>
                    </a:cubicBezTo>
                    <a:cubicBezTo>
                      <a:pt x="8898" y="14219"/>
                      <a:pt x="7731" y="14355"/>
                      <a:pt x="6627" y="14636"/>
                    </a:cubicBezTo>
                    <a:cubicBezTo>
                      <a:pt x="6346" y="13667"/>
                      <a:pt x="6210" y="12635"/>
                      <a:pt x="6137" y="11530"/>
                    </a:cubicBezTo>
                    <a:close/>
                    <a:moveTo>
                      <a:pt x="10138" y="15668"/>
                    </a:moveTo>
                    <a:cubicBezTo>
                      <a:pt x="10138" y="20151"/>
                      <a:pt x="10138" y="20151"/>
                      <a:pt x="10138" y="20151"/>
                    </a:cubicBezTo>
                    <a:cubicBezTo>
                      <a:pt x="9795" y="20088"/>
                      <a:pt x="9524" y="20088"/>
                      <a:pt x="9242" y="20015"/>
                    </a:cubicBezTo>
                    <a:cubicBezTo>
                      <a:pt x="8284" y="18910"/>
                      <a:pt x="7523" y="17534"/>
                      <a:pt x="7033" y="16085"/>
                    </a:cubicBezTo>
                    <a:cubicBezTo>
                      <a:pt x="8002" y="15804"/>
                      <a:pt x="9034" y="15668"/>
                      <a:pt x="10138" y="15668"/>
                    </a:cubicBezTo>
                    <a:close/>
                    <a:moveTo>
                      <a:pt x="11597" y="15668"/>
                    </a:moveTo>
                    <a:cubicBezTo>
                      <a:pt x="12702" y="15741"/>
                      <a:pt x="13733" y="15877"/>
                      <a:pt x="14765" y="16148"/>
                    </a:cubicBezTo>
                    <a:cubicBezTo>
                      <a:pt x="14212" y="17597"/>
                      <a:pt x="13525" y="18910"/>
                      <a:pt x="12629" y="19942"/>
                    </a:cubicBezTo>
                    <a:cubicBezTo>
                      <a:pt x="12285" y="20015"/>
                      <a:pt x="11941" y="20088"/>
                      <a:pt x="11597" y="20151"/>
                    </a:cubicBezTo>
                    <a:lnTo>
                      <a:pt x="11597" y="15668"/>
                    </a:lnTo>
                    <a:close/>
                    <a:moveTo>
                      <a:pt x="11597" y="14219"/>
                    </a:moveTo>
                    <a:cubicBezTo>
                      <a:pt x="11597" y="11530"/>
                      <a:pt x="11597" y="11530"/>
                      <a:pt x="11597" y="11530"/>
                    </a:cubicBezTo>
                    <a:cubicBezTo>
                      <a:pt x="15598" y="11530"/>
                      <a:pt x="15598" y="11530"/>
                      <a:pt x="15598" y="11530"/>
                    </a:cubicBezTo>
                    <a:cubicBezTo>
                      <a:pt x="15598" y="12635"/>
                      <a:pt x="15390" y="13740"/>
                      <a:pt x="15181" y="14699"/>
                    </a:cubicBezTo>
                    <a:cubicBezTo>
                      <a:pt x="14004" y="14428"/>
                      <a:pt x="12837" y="14292"/>
                      <a:pt x="11597" y="14219"/>
                    </a:cubicBezTo>
                    <a:close/>
                    <a:moveTo>
                      <a:pt x="17120" y="11530"/>
                    </a:moveTo>
                    <a:cubicBezTo>
                      <a:pt x="20152" y="11530"/>
                      <a:pt x="20152" y="11530"/>
                      <a:pt x="20152" y="11530"/>
                    </a:cubicBezTo>
                    <a:cubicBezTo>
                      <a:pt x="20016" y="13187"/>
                      <a:pt x="19464" y="14699"/>
                      <a:pt x="18568" y="16012"/>
                    </a:cubicBezTo>
                    <a:cubicBezTo>
                      <a:pt x="17943" y="15668"/>
                      <a:pt x="17255" y="15387"/>
                      <a:pt x="16567" y="15189"/>
                    </a:cubicBezTo>
                    <a:cubicBezTo>
                      <a:pt x="16838" y="14011"/>
                      <a:pt x="17047" y="12770"/>
                      <a:pt x="17120" y="11530"/>
                    </a:cubicBezTo>
                    <a:close/>
                    <a:moveTo>
                      <a:pt x="17526" y="4347"/>
                    </a:moveTo>
                    <a:cubicBezTo>
                      <a:pt x="17047" y="4556"/>
                      <a:pt x="16567" y="4764"/>
                      <a:pt x="16078" y="4900"/>
                    </a:cubicBezTo>
                    <a:cubicBezTo>
                      <a:pt x="15734" y="4003"/>
                      <a:pt x="15390" y="3169"/>
                      <a:pt x="14911" y="2408"/>
                    </a:cubicBezTo>
                    <a:cubicBezTo>
                      <a:pt x="15942" y="2898"/>
                      <a:pt x="16765" y="3513"/>
                      <a:pt x="17526" y="4347"/>
                    </a:cubicBezTo>
                    <a:close/>
                    <a:moveTo>
                      <a:pt x="6898" y="2346"/>
                    </a:moveTo>
                    <a:cubicBezTo>
                      <a:pt x="6419" y="3169"/>
                      <a:pt x="6002" y="4066"/>
                      <a:pt x="5658" y="5035"/>
                    </a:cubicBezTo>
                    <a:cubicBezTo>
                      <a:pt x="5106" y="4827"/>
                      <a:pt x="4553" y="4618"/>
                      <a:pt x="4074" y="4410"/>
                    </a:cubicBezTo>
                    <a:cubicBezTo>
                      <a:pt x="4835" y="3513"/>
                      <a:pt x="5866" y="2825"/>
                      <a:pt x="6898" y="2346"/>
                    </a:cubicBezTo>
                    <a:close/>
                    <a:moveTo>
                      <a:pt x="3939" y="17117"/>
                    </a:moveTo>
                    <a:cubicBezTo>
                      <a:pt x="4480" y="16846"/>
                      <a:pt x="5033" y="16638"/>
                      <a:pt x="5585" y="16429"/>
                    </a:cubicBezTo>
                    <a:cubicBezTo>
                      <a:pt x="5939" y="17461"/>
                      <a:pt x="6419" y="18431"/>
                      <a:pt x="6898" y="19327"/>
                    </a:cubicBezTo>
                    <a:cubicBezTo>
                      <a:pt x="5793" y="18775"/>
                      <a:pt x="4762" y="18014"/>
                      <a:pt x="3939" y="17117"/>
                    </a:cubicBezTo>
                    <a:close/>
                    <a:moveTo>
                      <a:pt x="14911" y="19192"/>
                    </a:moveTo>
                    <a:cubicBezTo>
                      <a:pt x="15390" y="18358"/>
                      <a:pt x="15807" y="17534"/>
                      <a:pt x="16151" y="16565"/>
                    </a:cubicBezTo>
                    <a:cubicBezTo>
                      <a:pt x="16703" y="16773"/>
                      <a:pt x="17182" y="16982"/>
                      <a:pt x="17661" y="17190"/>
                    </a:cubicBezTo>
                    <a:cubicBezTo>
                      <a:pt x="16911" y="18014"/>
                      <a:pt x="15942" y="18702"/>
                      <a:pt x="14911" y="19192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grpSp>
          <p:nvGrpSpPr>
            <p:cNvPr id="680" name="Group 15"/>
            <p:cNvGrpSpPr/>
            <p:nvPr/>
          </p:nvGrpSpPr>
          <p:grpSpPr>
            <a:xfrm>
              <a:off x="2018703" y="1408834"/>
              <a:ext cx="288778" cy="289327"/>
              <a:chOff x="0" y="0"/>
              <a:chExt cx="288777" cy="289326"/>
            </a:xfrm>
          </p:grpSpPr>
          <p:sp>
            <p:nvSpPr>
              <p:cNvPr id="678" name="Freeform 19"/>
              <p:cNvSpPr/>
              <p:nvPr/>
            </p:nvSpPr>
            <p:spPr>
              <a:xfrm>
                <a:off x="0" y="0"/>
                <a:ext cx="288778" cy="28932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837"/>
                    </a:moveTo>
                    <a:cubicBezTo>
                      <a:pt x="21600" y="16800"/>
                      <a:pt x="16783" y="21600"/>
                      <a:pt x="10800" y="21600"/>
                    </a:cubicBezTo>
                    <a:cubicBezTo>
                      <a:pt x="4817" y="21600"/>
                      <a:pt x="0" y="16800"/>
                      <a:pt x="0" y="10837"/>
                    </a:cubicBezTo>
                    <a:cubicBezTo>
                      <a:pt x="0" y="4887"/>
                      <a:pt x="4817" y="0"/>
                      <a:pt x="10800" y="0"/>
                    </a:cubicBezTo>
                    <a:cubicBezTo>
                      <a:pt x="16783" y="0"/>
                      <a:pt x="21600" y="4887"/>
                      <a:pt x="21600" y="10837"/>
                    </a:cubicBezTo>
                  </a:path>
                </a:pathLst>
              </a:cu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79" name="Freeform 152"/>
              <p:cNvSpPr/>
              <p:nvPr/>
            </p:nvSpPr>
            <p:spPr>
              <a:xfrm>
                <a:off x="63102" y="100753"/>
                <a:ext cx="159812" cy="7221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19464" extrusionOk="0">
                    <a:moveTo>
                      <a:pt x="657" y="19261"/>
                    </a:moveTo>
                    <a:cubicBezTo>
                      <a:pt x="929" y="19531"/>
                      <a:pt x="1201" y="19531"/>
                      <a:pt x="1587" y="19261"/>
                    </a:cubicBezTo>
                    <a:cubicBezTo>
                      <a:pt x="3581" y="19261"/>
                      <a:pt x="5304" y="18226"/>
                      <a:pt x="6890" y="16111"/>
                    </a:cubicBezTo>
                    <a:cubicBezTo>
                      <a:pt x="7298" y="15841"/>
                      <a:pt x="7548" y="15571"/>
                      <a:pt x="7684" y="15076"/>
                    </a:cubicBezTo>
                    <a:cubicBezTo>
                      <a:pt x="7820" y="14536"/>
                      <a:pt x="7820" y="13726"/>
                      <a:pt x="7684" y="12961"/>
                    </a:cubicBezTo>
                    <a:cubicBezTo>
                      <a:pt x="7684" y="12961"/>
                      <a:pt x="7684" y="12961"/>
                      <a:pt x="7684" y="12691"/>
                    </a:cubicBezTo>
                    <a:cubicBezTo>
                      <a:pt x="6505" y="9271"/>
                      <a:pt x="6505" y="9271"/>
                      <a:pt x="6505" y="9271"/>
                    </a:cubicBezTo>
                    <a:cubicBezTo>
                      <a:pt x="9157" y="7696"/>
                      <a:pt x="11673" y="7156"/>
                      <a:pt x="14460" y="7426"/>
                    </a:cubicBezTo>
                    <a:cubicBezTo>
                      <a:pt x="13780" y="11386"/>
                      <a:pt x="13780" y="11386"/>
                      <a:pt x="13780" y="11386"/>
                    </a:cubicBezTo>
                    <a:cubicBezTo>
                      <a:pt x="13780" y="11611"/>
                      <a:pt x="13644" y="11611"/>
                      <a:pt x="13644" y="11611"/>
                    </a:cubicBezTo>
                    <a:cubicBezTo>
                      <a:pt x="13644" y="12421"/>
                      <a:pt x="13780" y="13231"/>
                      <a:pt x="14052" y="13456"/>
                    </a:cubicBezTo>
                    <a:cubicBezTo>
                      <a:pt x="14188" y="13996"/>
                      <a:pt x="14460" y="14266"/>
                      <a:pt x="14846" y="14266"/>
                    </a:cubicBezTo>
                    <a:cubicBezTo>
                      <a:pt x="16568" y="15571"/>
                      <a:pt x="18563" y="15841"/>
                      <a:pt x="20421" y="14806"/>
                    </a:cubicBezTo>
                    <a:cubicBezTo>
                      <a:pt x="20807" y="15076"/>
                      <a:pt x="21079" y="14806"/>
                      <a:pt x="21215" y="14266"/>
                    </a:cubicBezTo>
                    <a:cubicBezTo>
                      <a:pt x="21487" y="13996"/>
                      <a:pt x="21600" y="13456"/>
                      <a:pt x="21600" y="12691"/>
                    </a:cubicBezTo>
                    <a:lnTo>
                      <a:pt x="21600" y="12421"/>
                    </a:lnTo>
                    <a:cubicBezTo>
                      <a:pt x="20693" y="2926"/>
                      <a:pt x="20693" y="2926"/>
                      <a:pt x="20693" y="2926"/>
                    </a:cubicBezTo>
                    <a:cubicBezTo>
                      <a:pt x="20557" y="2926"/>
                      <a:pt x="20557" y="2701"/>
                      <a:pt x="20557" y="2701"/>
                    </a:cubicBezTo>
                    <a:cubicBezTo>
                      <a:pt x="20557" y="2431"/>
                      <a:pt x="20421" y="2431"/>
                      <a:pt x="20285" y="2431"/>
                    </a:cubicBezTo>
                    <a:cubicBezTo>
                      <a:pt x="13259" y="-2069"/>
                      <a:pt x="6505" y="-224"/>
                      <a:pt x="136" y="7156"/>
                    </a:cubicBezTo>
                    <a:cubicBezTo>
                      <a:pt x="136" y="7156"/>
                      <a:pt x="136" y="7156"/>
                      <a:pt x="0" y="7156"/>
                    </a:cubicBezTo>
                    <a:cubicBezTo>
                      <a:pt x="0" y="7426"/>
                      <a:pt x="0" y="7696"/>
                      <a:pt x="0" y="7696"/>
                    </a:cubicBezTo>
                    <a:cubicBezTo>
                      <a:pt x="136" y="17416"/>
                      <a:pt x="136" y="17416"/>
                      <a:pt x="136" y="17416"/>
                    </a:cubicBezTo>
                    <a:cubicBezTo>
                      <a:pt x="136" y="17416"/>
                      <a:pt x="136" y="17416"/>
                      <a:pt x="136" y="17686"/>
                    </a:cubicBezTo>
                    <a:cubicBezTo>
                      <a:pt x="249" y="18496"/>
                      <a:pt x="385" y="18991"/>
                      <a:pt x="657" y="19261"/>
                    </a:cubicBezTo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grpSp>
          <p:nvGrpSpPr>
            <p:cNvPr id="683" name="Group 16"/>
            <p:cNvGrpSpPr/>
            <p:nvPr/>
          </p:nvGrpSpPr>
          <p:grpSpPr>
            <a:xfrm>
              <a:off x="1724201" y="1794478"/>
              <a:ext cx="483631" cy="482569"/>
              <a:chOff x="0" y="0"/>
              <a:chExt cx="483630" cy="482568"/>
            </a:xfrm>
          </p:grpSpPr>
          <p:sp>
            <p:nvSpPr>
              <p:cNvPr id="681" name="Freeform 8"/>
              <p:cNvSpPr/>
              <p:nvPr/>
            </p:nvSpPr>
            <p:spPr>
              <a:xfrm>
                <a:off x="0" y="0"/>
                <a:ext cx="483631" cy="4825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77"/>
                    </a:moveTo>
                    <a:cubicBezTo>
                      <a:pt x="21600" y="16732"/>
                      <a:pt x="16787" y="21600"/>
                      <a:pt x="10826" y="21600"/>
                    </a:cubicBezTo>
                    <a:cubicBezTo>
                      <a:pt x="4866" y="21600"/>
                      <a:pt x="0" y="16732"/>
                      <a:pt x="0" y="10777"/>
                    </a:cubicBezTo>
                    <a:cubicBezTo>
                      <a:pt x="0" y="4815"/>
                      <a:pt x="4866" y="0"/>
                      <a:pt x="10826" y="0"/>
                    </a:cubicBezTo>
                    <a:cubicBezTo>
                      <a:pt x="16787" y="0"/>
                      <a:pt x="21600" y="4815"/>
                      <a:pt x="21600" y="10777"/>
                    </a:cubicBezTo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82" name="Freeform 250"/>
              <p:cNvSpPr/>
              <p:nvPr/>
            </p:nvSpPr>
            <p:spPr>
              <a:xfrm>
                <a:off x="126193" y="119517"/>
                <a:ext cx="231244" cy="2169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751" y="14177"/>
                    </a:moveTo>
                    <a:cubicBezTo>
                      <a:pt x="18395" y="12706"/>
                      <a:pt x="18757" y="10950"/>
                      <a:pt x="18757" y="9279"/>
                    </a:cubicBezTo>
                    <a:cubicBezTo>
                      <a:pt x="18757" y="5484"/>
                      <a:pt x="17013" y="2056"/>
                      <a:pt x="14248" y="0"/>
                    </a:cubicBezTo>
                    <a:cubicBezTo>
                      <a:pt x="14248" y="201"/>
                      <a:pt x="14248" y="502"/>
                      <a:pt x="14248" y="786"/>
                    </a:cubicBezTo>
                    <a:cubicBezTo>
                      <a:pt x="14248" y="3912"/>
                      <a:pt x="13054" y="6854"/>
                      <a:pt x="11028" y="8894"/>
                    </a:cubicBezTo>
                    <a:cubicBezTo>
                      <a:pt x="10022" y="7640"/>
                      <a:pt x="8467" y="6754"/>
                      <a:pt x="6723" y="6754"/>
                    </a:cubicBezTo>
                    <a:cubicBezTo>
                      <a:pt x="4697" y="6754"/>
                      <a:pt x="2859" y="8025"/>
                      <a:pt x="1932" y="9864"/>
                    </a:cubicBezTo>
                    <a:cubicBezTo>
                      <a:pt x="0" y="9864"/>
                      <a:pt x="0" y="9864"/>
                      <a:pt x="0" y="9864"/>
                    </a:cubicBezTo>
                    <a:cubicBezTo>
                      <a:pt x="1382" y="11720"/>
                      <a:pt x="1382" y="11720"/>
                      <a:pt x="1382" y="11720"/>
                    </a:cubicBezTo>
                    <a:cubicBezTo>
                      <a:pt x="1288" y="11820"/>
                      <a:pt x="1288" y="11820"/>
                      <a:pt x="1288" y="11920"/>
                    </a:cubicBezTo>
                    <a:cubicBezTo>
                      <a:pt x="0" y="13391"/>
                      <a:pt x="0" y="13391"/>
                      <a:pt x="0" y="13391"/>
                    </a:cubicBezTo>
                    <a:cubicBezTo>
                      <a:pt x="1382" y="13391"/>
                      <a:pt x="1382" y="13391"/>
                      <a:pt x="1382" y="13391"/>
                    </a:cubicBezTo>
                    <a:cubicBezTo>
                      <a:pt x="1571" y="14461"/>
                      <a:pt x="2215" y="15732"/>
                      <a:pt x="2309" y="15933"/>
                    </a:cubicBezTo>
                    <a:cubicBezTo>
                      <a:pt x="4147" y="19360"/>
                      <a:pt x="7635" y="21600"/>
                      <a:pt x="11593" y="21600"/>
                    </a:cubicBezTo>
                    <a:cubicBezTo>
                      <a:pt x="16180" y="21600"/>
                      <a:pt x="20139" y="18574"/>
                      <a:pt x="21600" y="14177"/>
                    </a:cubicBezTo>
                    <a:lnTo>
                      <a:pt x="17751" y="14177"/>
                    </a:lnTo>
                    <a:close/>
                    <a:moveTo>
                      <a:pt x="5247" y="11435"/>
                    </a:moveTo>
                    <a:cubicBezTo>
                      <a:pt x="4886" y="11435"/>
                      <a:pt x="4509" y="11051"/>
                      <a:pt x="4509" y="10650"/>
                    </a:cubicBezTo>
                    <a:cubicBezTo>
                      <a:pt x="4509" y="10165"/>
                      <a:pt x="4886" y="9864"/>
                      <a:pt x="5247" y="9864"/>
                    </a:cubicBezTo>
                    <a:cubicBezTo>
                      <a:pt x="5702" y="9864"/>
                      <a:pt x="5985" y="10165"/>
                      <a:pt x="5985" y="10650"/>
                    </a:cubicBezTo>
                    <a:cubicBezTo>
                      <a:pt x="5985" y="11051"/>
                      <a:pt x="5702" y="11435"/>
                      <a:pt x="5247" y="11435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sp>
          <p:nvSpPr>
            <p:cNvPr id="684" name="Freeform 31"/>
            <p:cNvSpPr/>
            <p:nvPr/>
          </p:nvSpPr>
          <p:spPr>
            <a:xfrm>
              <a:off x="2135065" y="924430"/>
              <a:ext cx="303523" cy="304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783" y="0"/>
                    <a:pt x="0" y="4783"/>
                    <a:pt x="0" y="10800"/>
                  </a:cubicBezTo>
                  <a:cubicBezTo>
                    <a:pt x="0" y="16740"/>
                    <a:pt x="4783" y="21600"/>
                    <a:pt x="10800" y="21600"/>
                  </a:cubicBezTo>
                  <a:cubicBezTo>
                    <a:pt x="16740" y="21600"/>
                    <a:pt x="21600" y="16740"/>
                    <a:pt x="21600" y="10800"/>
                  </a:cubicBezTo>
                  <a:cubicBezTo>
                    <a:pt x="21600" y="4783"/>
                    <a:pt x="16740" y="0"/>
                    <a:pt x="10800" y="0"/>
                  </a:cubicBezTo>
                  <a:close/>
                  <a:moveTo>
                    <a:pt x="14271" y="5323"/>
                  </a:moveTo>
                  <a:cubicBezTo>
                    <a:pt x="15351" y="5323"/>
                    <a:pt x="16277" y="6249"/>
                    <a:pt x="16277" y="7329"/>
                  </a:cubicBezTo>
                  <a:cubicBezTo>
                    <a:pt x="16277" y="8486"/>
                    <a:pt x="15351" y="9411"/>
                    <a:pt x="14271" y="9411"/>
                  </a:cubicBezTo>
                  <a:cubicBezTo>
                    <a:pt x="13963" y="9411"/>
                    <a:pt x="13654" y="9334"/>
                    <a:pt x="13423" y="9180"/>
                  </a:cubicBezTo>
                  <a:cubicBezTo>
                    <a:pt x="13346" y="8409"/>
                    <a:pt x="12883" y="7714"/>
                    <a:pt x="12189" y="7329"/>
                  </a:cubicBezTo>
                  <a:cubicBezTo>
                    <a:pt x="12266" y="6249"/>
                    <a:pt x="13114" y="5323"/>
                    <a:pt x="14271" y="5323"/>
                  </a:cubicBezTo>
                  <a:close/>
                  <a:moveTo>
                    <a:pt x="10877" y="7406"/>
                  </a:moveTo>
                  <a:cubicBezTo>
                    <a:pt x="12034" y="7406"/>
                    <a:pt x="12883" y="8331"/>
                    <a:pt x="12883" y="9489"/>
                  </a:cubicBezTo>
                  <a:cubicBezTo>
                    <a:pt x="12883" y="10569"/>
                    <a:pt x="12034" y="11494"/>
                    <a:pt x="10877" y="11494"/>
                  </a:cubicBezTo>
                  <a:cubicBezTo>
                    <a:pt x="9797" y="11494"/>
                    <a:pt x="8871" y="10569"/>
                    <a:pt x="8871" y="9489"/>
                  </a:cubicBezTo>
                  <a:cubicBezTo>
                    <a:pt x="8871" y="8331"/>
                    <a:pt x="9797" y="7406"/>
                    <a:pt x="10877" y="7406"/>
                  </a:cubicBezTo>
                  <a:close/>
                  <a:moveTo>
                    <a:pt x="7329" y="5323"/>
                  </a:moveTo>
                  <a:cubicBezTo>
                    <a:pt x="8409" y="5323"/>
                    <a:pt x="9334" y="6249"/>
                    <a:pt x="9334" y="7329"/>
                  </a:cubicBezTo>
                  <a:cubicBezTo>
                    <a:pt x="9334" y="7406"/>
                    <a:pt x="9334" y="7406"/>
                    <a:pt x="9334" y="7483"/>
                  </a:cubicBezTo>
                  <a:cubicBezTo>
                    <a:pt x="8871" y="7869"/>
                    <a:pt x="8486" y="8409"/>
                    <a:pt x="8409" y="9103"/>
                  </a:cubicBezTo>
                  <a:cubicBezTo>
                    <a:pt x="8100" y="9257"/>
                    <a:pt x="7714" y="9411"/>
                    <a:pt x="7329" y="9411"/>
                  </a:cubicBezTo>
                  <a:cubicBezTo>
                    <a:pt x="6171" y="9411"/>
                    <a:pt x="5246" y="8486"/>
                    <a:pt x="5246" y="7329"/>
                  </a:cubicBezTo>
                  <a:cubicBezTo>
                    <a:pt x="5246" y="6249"/>
                    <a:pt x="6171" y="5323"/>
                    <a:pt x="7329" y="5323"/>
                  </a:cubicBezTo>
                  <a:close/>
                  <a:moveTo>
                    <a:pt x="6943" y="14889"/>
                  </a:moveTo>
                  <a:cubicBezTo>
                    <a:pt x="6094" y="14811"/>
                    <a:pt x="5091" y="14657"/>
                    <a:pt x="4011" y="14349"/>
                  </a:cubicBezTo>
                  <a:cubicBezTo>
                    <a:pt x="3857" y="14271"/>
                    <a:pt x="3857" y="14271"/>
                    <a:pt x="3857" y="14271"/>
                  </a:cubicBezTo>
                  <a:cubicBezTo>
                    <a:pt x="3857" y="14271"/>
                    <a:pt x="3857" y="14271"/>
                    <a:pt x="3857" y="14271"/>
                  </a:cubicBezTo>
                  <a:cubicBezTo>
                    <a:pt x="3857" y="12111"/>
                    <a:pt x="3857" y="12111"/>
                    <a:pt x="3857" y="12111"/>
                  </a:cubicBezTo>
                  <a:cubicBezTo>
                    <a:pt x="3857" y="10723"/>
                    <a:pt x="5014" y="9566"/>
                    <a:pt x="6480" y="9566"/>
                  </a:cubicBezTo>
                  <a:cubicBezTo>
                    <a:pt x="8177" y="9566"/>
                    <a:pt x="8177" y="9566"/>
                    <a:pt x="8177" y="9566"/>
                  </a:cubicBezTo>
                  <a:cubicBezTo>
                    <a:pt x="8254" y="9566"/>
                    <a:pt x="8331" y="9566"/>
                    <a:pt x="8331" y="9566"/>
                  </a:cubicBezTo>
                  <a:cubicBezTo>
                    <a:pt x="8409" y="10183"/>
                    <a:pt x="8717" y="10800"/>
                    <a:pt x="9103" y="11263"/>
                  </a:cubicBezTo>
                  <a:cubicBezTo>
                    <a:pt x="7869" y="11649"/>
                    <a:pt x="6943" y="12806"/>
                    <a:pt x="6943" y="14271"/>
                  </a:cubicBezTo>
                  <a:lnTo>
                    <a:pt x="6943" y="14889"/>
                  </a:lnTo>
                  <a:close/>
                  <a:moveTo>
                    <a:pt x="14349" y="16354"/>
                  </a:moveTo>
                  <a:cubicBezTo>
                    <a:pt x="14349" y="16354"/>
                    <a:pt x="14349" y="16354"/>
                    <a:pt x="14349" y="16354"/>
                  </a:cubicBezTo>
                  <a:cubicBezTo>
                    <a:pt x="14194" y="16431"/>
                    <a:pt x="14194" y="16431"/>
                    <a:pt x="14194" y="16431"/>
                  </a:cubicBezTo>
                  <a:cubicBezTo>
                    <a:pt x="14117" y="16431"/>
                    <a:pt x="13037" y="16971"/>
                    <a:pt x="11109" y="16971"/>
                  </a:cubicBezTo>
                  <a:cubicBezTo>
                    <a:pt x="10106" y="16971"/>
                    <a:pt x="8949" y="16817"/>
                    <a:pt x="7560" y="16431"/>
                  </a:cubicBezTo>
                  <a:cubicBezTo>
                    <a:pt x="7406" y="16354"/>
                    <a:pt x="7406" y="16354"/>
                    <a:pt x="7406" y="16354"/>
                  </a:cubicBezTo>
                  <a:cubicBezTo>
                    <a:pt x="7406" y="16354"/>
                    <a:pt x="7406" y="16354"/>
                    <a:pt x="7406" y="16354"/>
                  </a:cubicBezTo>
                  <a:cubicBezTo>
                    <a:pt x="7406" y="14271"/>
                    <a:pt x="7406" y="14271"/>
                    <a:pt x="7406" y="14271"/>
                  </a:cubicBezTo>
                  <a:cubicBezTo>
                    <a:pt x="7406" y="12806"/>
                    <a:pt x="8563" y="11649"/>
                    <a:pt x="10029" y="11649"/>
                  </a:cubicBezTo>
                  <a:cubicBezTo>
                    <a:pt x="11726" y="11649"/>
                    <a:pt x="11726" y="11649"/>
                    <a:pt x="11726" y="11649"/>
                  </a:cubicBezTo>
                  <a:cubicBezTo>
                    <a:pt x="13191" y="11649"/>
                    <a:pt x="14349" y="12806"/>
                    <a:pt x="14349" y="14271"/>
                  </a:cubicBezTo>
                  <a:lnTo>
                    <a:pt x="14349" y="16354"/>
                  </a:lnTo>
                  <a:close/>
                  <a:moveTo>
                    <a:pt x="17743" y="14271"/>
                  </a:moveTo>
                  <a:cubicBezTo>
                    <a:pt x="17743" y="14271"/>
                    <a:pt x="17743" y="14271"/>
                    <a:pt x="17743" y="14271"/>
                  </a:cubicBezTo>
                  <a:cubicBezTo>
                    <a:pt x="17589" y="14349"/>
                    <a:pt x="17589" y="14349"/>
                    <a:pt x="17589" y="14349"/>
                  </a:cubicBezTo>
                  <a:cubicBezTo>
                    <a:pt x="17511" y="14349"/>
                    <a:pt x="16509" y="14811"/>
                    <a:pt x="14811" y="14889"/>
                  </a:cubicBezTo>
                  <a:cubicBezTo>
                    <a:pt x="14811" y="14271"/>
                    <a:pt x="14811" y="14271"/>
                    <a:pt x="14811" y="14271"/>
                  </a:cubicBezTo>
                  <a:cubicBezTo>
                    <a:pt x="14811" y="12806"/>
                    <a:pt x="13886" y="11649"/>
                    <a:pt x="12651" y="11263"/>
                  </a:cubicBezTo>
                  <a:cubicBezTo>
                    <a:pt x="13114" y="10800"/>
                    <a:pt x="13346" y="10183"/>
                    <a:pt x="13423" y="9566"/>
                  </a:cubicBezTo>
                  <a:cubicBezTo>
                    <a:pt x="15120" y="9566"/>
                    <a:pt x="15120" y="9566"/>
                    <a:pt x="15120" y="9566"/>
                  </a:cubicBezTo>
                  <a:cubicBezTo>
                    <a:pt x="16586" y="9566"/>
                    <a:pt x="17743" y="10723"/>
                    <a:pt x="17743" y="12111"/>
                  </a:cubicBezTo>
                  <a:lnTo>
                    <a:pt x="17743" y="14271"/>
                  </a:ln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85800">
                <a:defRPr sz="1300">
                  <a:solidFill>
                    <a:srgbClr val="7E7E7E"/>
                  </a:solidFill>
                  <a:latin typeface="Raleway Black"/>
                  <a:ea typeface="Raleway Black"/>
                  <a:cs typeface="Raleway Black"/>
                  <a:sym typeface="Raleway Black"/>
                </a:defRPr>
              </a:pPr>
            </a:p>
          </p:txBody>
        </p:sp>
        <p:sp>
          <p:nvSpPr>
            <p:cNvPr id="685" name="Freeform 38"/>
            <p:cNvSpPr/>
            <p:nvPr/>
          </p:nvSpPr>
          <p:spPr>
            <a:xfrm>
              <a:off x="598609" y="2026345"/>
              <a:ext cx="302872" cy="3076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046" y="13091"/>
                  </a:moveTo>
                  <a:cubicBezTo>
                    <a:pt x="21157" y="12436"/>
                    <a:pt x="21268" y="11673"/>
                    <a:pt x="21268" y="10909"/>
                  </a:cubicBezTo>
                  <a:cubicBezTo>
                    <a:pt x="21268" y="5345"/>
                    <a:pt x="16615" y="764"/>
                    <a:pt x="10966" y="764"/>
                  </a:cubicBezTo>
                  <a:cubicBezTo>
                    <a:pt x="10302" y="764"/>
                    <a:pt x="9748" y="764"/>
                    <a:pt x="9194" y="873"/>
                  </a:cubicBezTo>
                  <a:cubicBezTo>
                    <a:pt x="8197" y="327"/>
                    <a:pt x="7089" y="0"/>
                    <a:pt x="5982" y="0"/>
                  </a:cubicBezTo>
                  <a:cubicBezTo>
                    <a:pt x="2658" y="0"/>
                    <a:pt x="0" y="2618"/>
                    <a:pt x="0" y="5891"/>
                  </a:cubicBezTo>
                  <a:cubicBezTo>
                    <a:pt x="0" y="6982"/>
                    <a:pt x="222" y="7964"/>
                    <a:pt x="775" y="8836"/>
                  </a:cubicBezTo>
                  <a:cubicBezTo>
                    <a:pt x="665" y="9491"/>
                    <a:pt x="554" y="10255"/>
                    <a:pt x="554" y="10909"/>
                  </a:cubicBezTo>
                  <a:cubicBezTo>
                    <a:pt x="554" y="16582"/>
                    <a:pt x="5206" y="21055"/>
                    <a:pt x="10966" y="21055"/>
                  </a:cubicBezTo>
                  <a:cubicBezTo>
                    <a:pt x="11520" y="21055"/>
                    <a:pt x="12185" y="21055"/>
                    <a:pt x="12849" y="20945"/>
                  </a:cubicBezTo>
                  <a:cubicBezTo>
                    <a:pt x="13625" y="21382"/>
                    <a:pt x="14622" y="21600"/>
                    <a:pt x="15618" y="21600"/>
                  </a:cubicBezTo>
                  <a:cubicBezTo>
                    <a:pt x="18942" y="21600"/>
                    <a:pt x="21600" y="18982"/>
                    <a:pt x="21600" y="15709"/>
                  </a:cubicBezTo>
                  <a:cubicBezTo>
                    <a:pt x="21600" y="14836"/>
                    <a:pt x="21378" y="13855"/>
                    <a:pt x="21046" y="13091"/>
                  </a:cubicBezTo>
                  <a:close/>
                  <a:moveTo>
                    <a:pt x="16172" y="15818"/>
                  </a:moveTo>
                  <a:cubicBezTo>
                    <a:pt x="15729" y="16473"/>
                    <a:pt x="15065" y="17018"/>
                    <a:pt x="14068" y="17345"/>
                  </a:cubicBezTo>
                  <a:cubicBezTo>
                    <a:pt x="13182" y="17782"/>
                    <a:pt x="12074" y="17891"/>
                    <a:pt x="10855" y="17891"/>
                  </a:cubicBezTo>
                  <a:cubicBezTo>
                    <a:pt x="9415" y="17891"/>
                    <a:pt x="8197" y="17673"/>
                    <a:pt x="7200" y="17127"/>
                  </a:cubicBezTo>
                  <a:cubicBezTo>
                    <a:pt x="6535" y="16800"/>
                    <a:pt x="5871" y="16255"/>
                    <a:pt x="5428" y="15709"/>
                  </a:cubicBezTo>
                  <a:cubicBezTo>
                    <a:pt x="5095" y="15055"/>
                    <a:pt x="4874" y="14400"/>
                    <a:pt x="4874" y="13855"/>
                  </a:cubicBezTo>
                  <a:cubicBezTo>
                    <a:pt x="4874" y="13418"/>
                    <a:pt x="4985" y="13091"/>
                    <a:pt x="5206" y="12873"/>
                  </a:cubicBezTo>
                  <a:cubicBezTo>
                    <a:pt x="5538" y="12655"/>
                    <a:pt x="5871" y="12436"/>
                    <a:pt x="6314" y="12436"/>
                  </a:cubicBezTo>
                  <a:cubicBezTo>
                    <a:pt x="6646" y="12436"/>
                    <a:pt x="6978" y="12545"/>
                    <a:pt x="7200" y="12764"/>
                  </a:cubicBezTo>
                  <a:cubicBezTo>
                    <a:pt x="7532" y="12982"/>
                    <a:pt x="7643" y="13309"/>
                    <a:pt x="7865" y="13636"/>
                  </a:cubicBezTo>
                  <a:cubicBezTo>
                    <a:pt x="7975" y="14073"/>
                    <a:pt x="8197" y="14400"/>
                    <a:pt x="8418" y="14727"/>
                  </a:cubicBezTo>
                  <a:cubicBezTo>
                    <a:pt x="8640" y="14945"/>
                    <a:pt x="8972" y="15164"/>
                    <a:pt x="9305" y="15382"/>
                  </a:cubicBezTo>
                  <a:cubicBezTo>
                    <a:pt x="9637" y="15491"/>
                    <a:pt x="10191" y="15600"/>
                    <a:pt x="10855" y="15600"/>
                  </a:cubicBezTo>
                  <a:cubicBezTo>
                    <a:pt x="11631" y="15600"/>
                    <a:pt x="12406" y="15491"/>
                    <a:pt x="12849" y="15055"/>
                  </a:cubicBezTo>
                  <a:cubicBezTo>
                    <a:pt x="13403" y="14727"/>
                    <a:pt x="13625" y="14291"/>
                    <a:pt x="13625" y="13855"/>
                  </a:cubicBezTo>
                  <a:cubicBezTo>
                    <a:pt x="13625" y="13418"/>
                    <a:pt x="13514" y="13091"/>
                    <a:pt x="13292" y="12873"/>
                  </a:cubicBezTo>
                  <a:cubicBezTo>
                    <a:pt x="12960" y="12545"/>
                    <a:pt x="12628" y="12436"/>
                    <a:pt x="12185" y="12218"/>
                  </a:cubicBezTo>
                  <a:cubicBezTo>
                    <a:pt x="11631" y="12109"/>
                    <a:pt x="11077" y="12000"/>
                    <a:pt x="10302" y="11782"/>
                  </a:cubicBezTo>
                  <a:cubicBezTo>
                    <a:pt x="9194" y="11564"/>
                    <a:pt x="8308" y="11345"/>
                    <a:pt x="7532" y="11018"/>
                  </a:cubicBezTo>
                  <a:cubicBezTo>
                    <a:pt x="6757" y="10691"/>
                    <a:pt x="6203" y="10255"/>
                    <a:pt x="5760" y="9709"/>
                  </a:cubicBezTo>
                  <a:cubicBezTo>
                    <a:pt x="5317" y="9164"/>
                    <a:pt x="5095" y="8509"/>
                    <a:pt x="5095" y="7636"/>
                  </a:cubicBezTo>
                  <a:cubicBezTo>
                    <a:pt x="5095" y="6873"/>
                    <a:pt x="5317" y="6218"/>
                    <a:pt x="5760" y="5564"/>
                  </a:cubicBezTo>
                  <a:cubicBezTo>
                    <a:pt x="6314" y="5018"/>
                    <a:pt x="6978" y="4582"/>
                    <a:pt x="7865" y="4255"/>
                  </a:cubicBezTo>
                  <a:cubicBezTo>
                    <a:pt x="8640" y="3927"/>
                    <a:pt x="9637" y="3818"/>
                    <a:pt x="10855" y="3818"/>
                  </a:cubicBezTo>
                  <a:cubicBezTo>
                    <a:pt x="11742" y="3818"/>
                    <a:pt x="12628" y="3818"/>
                    <a:pt x="13292" y="4036"/>
                  </a:cubicBezTo>
                  <a:cubicBezTo>
                    <a:pt x="13957" y="4255"/>
                    <a:pt x="14511" y="4582"/>
                    <a:pt x="14954" y="4909"/>
                  </a:cubicBezTo>
                  <a:cubicBezTo>
                    <a:pt x="15397" y="5236"/>
                    <a:pt x="15729" y="5673"/>
                    <a:pt x="15951" y="6000"/>
                  </a:cubicBezTo>
                  <a:cubicBezTo>
                    <a:pt x="16172" y="6436"/>
                    <a:pt x="16283" y="6764"/>
                    <a:pt x="16283" y="7200"/>
                  </a:cubicBezTo>
                  <a:cubicBezTo>
                    <a:pt x="16283" y="7527"/>
                    <a:pt x="16172" y="7855"/>
                    <a:pt x="15840" y="8182"/>
                  </a:cubicBezTo>
                  <a:cubicBezTo>
                    <a:pt x="15618" y="8509"/>
                    <a:pt x="15175" y="8618"/>
                    <a:pt x="14843" y="8618"/>
                  </a:cubicBezTo>
                  <a:cubicBezTo>
                    <a:pt x="14400" y="8618"/>
                    <a:pt x="14178" y="8509"/>
                    <a:pt x="13957" y="8291"/>
                  </a:cubicBezTo>
                  <a:cubicBezTo>
                    <a:pt x="13735" y="8182"/>
                    <a:pt x="13514" y="7855"/>
                    <a:pt x="13292" y="7527"/>
                  </a:cubicBezTo>
                  <a:cubicBezTo>
                    <a:pt x="13071" y="7091"/>
                    <a:pt x="12738" y="6655"/>
                    <a:pt x="12406" y="6436"/>
                  </a:cubicBezTo>
                  <a:cubicBezTo>
                    <a:pt x="12074" y="6109"/>
                    <a:pt x="11409" y="6000"/>
                    <a:pt x="10634" y="6000"/>
                  </a:cubicBezTo>
                  <a:cubicBezTo>
                    <a:pt x="9858" y="6000"/>
                    <a:pt x="9305" y="6109"/>
                    <a:pt x="8862" y="6436"/>
                  </a:cubicBezTo>
                  <a:cubicBezTo>
                    <a:pt x="8418" y="6764"/>
                    <a:pt x="8197" y="7091"/>
                    <a:pt x="8197" y="7418"/>
                  </a:cubicBezTo>
                  <a:cubicBezTo>
                    <a:pt x="8197" y="7636"/>
                    <a:pt x="8308" y="7855"/>
                    <a:pt x="8418" y="7964"/>
                  </a:cubicBezTo>
                  <a:cubicBezTo>
                    <a:pt x="8529" y="8182"/>
                    <a:pt x="8751" y="8291"/>
                    <a:pt x="9083" y="8509"/>
                  </a:cubicBezTo>
                  <a:cubicBezTo>
                    <a:pt x="9305" y="8618"/>
                    <a:pt x="9637" y="8727"/>
                    <a:pt x="9858" y="8836"/>
                  </a:cubicBezTo>
                  <a:cubicBezTo>
                    <a:pt x="10191" y="8836"/>
                    <a:pt x="10634" y="8945"/>
                    <a:pt x="11298" y="9164"/>
                  </a:cubicBezTo>
                  <a:cubicBezTo>
                    <a:pt x="12185" y="9273"/>
                    <a:pt x="12960" y="9491"/>
                    <a:pt x="13625" y="9709"/>
                  </a:cubicBezTo>
                  <a:cubicBezTo>
                    <a:pt x="14289" y="9927"/>
                    <a:pt x="14843" y="10255"/>
                    <a:pt x="15397" y="10473"/>
                  </a:cubicBezTo>
                  <a:cubicBezTo>
                    <a:pt x="15840" y="10800"/>
                    <a:pt x="16283" y="11236"/>
                    <a:pt x="16505" y="11782"/>
                  </a:cubicBezTo>
                  <a:cubicBezTo>
                    <a:pt x="16837" y="12218"/>
                    <a:pt x="16948" y="12873"/>
                    <a:pt x="16948" y="13527"/>
                  </a:cubicBezTo>
                  <a:cubicBezTo>
                    <a:pt x="16948" y="14400"/>
                    <a:pt x="16726" y="15164"/>
                    <a:pt x="16172" y="15818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85800">
                <a:defRPr sz="1300">
                  <a:solidFill>
                    <a:srgbClr val="7E7E7E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</a:p>
          </p:txBody>
        </p:sp>
        <p:sp>
          <p:nvSpPr>
            <p:cNvPr id="686" name="Freeform 21"/>
            <p:cNvSpPr/>
            <p:nvPr/>
          </p:nvSpPr>
          <p:spPr>
            <a:xfrm>
              <a:off x="0" y="1076530"/>
              <a:ext cx="344568" cy="34294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32" y="0"/>
                    <a:pt x="0" y="4853"/>
                    <a:pt x="0" y="10848"/>
                  </a:cubicBezTo>
                  <a:cubicBezTo>
                    <a:pt x="0" y="15225"/>
                    <a:pt x="2653" y="19031"/>
                    <a:pt x="6442" y="20744"/>
                  </a:cubicBezTo>
                  <a:cubicBezTo>
                    <a:pt x="6442" y="19982"/>
                    <a:pt x="6442" y="19031"/>
                    <a:pt x="6632" y="18270"/>
                  </a:cubicBezTo>
                  <a:cubicBezTo>
                    <a:pt x="6916" y="17413"/>
                    <a:pt x="8053" y="12370"/>
                    <a:pt x="8053" y="12370"/>
                  </a:cubicBezTo>
                  <a:cubicBezTo>
                    <a:pt x="8053" y="12370"/>
                    <a:pt x="7674" y="11609"/>
                    <a:pt x="7674" y="10657"/>
                  </a:cubicBezTo>
                  <a:cubicBezTo>
                    <a:pt x="7674" y="9040"/>
                    <a:pt x="8621" y="7803"/>
                    <a:pt x="9758" y="7803"/>
                  </a:cubicBezTo>
                  <a:cubicBezTo>
                    <a:pt x="10800" y="7803"/>
                    <a:pt x="11274" y="8564"/>
                    <a:pt x="11274" y="9420"/>
                  </a:cubicBezTo>
                  <a:cubicBezTo>
                    <a:pt x="11274" y="10467"/>
                    <a:pt x="10611" y="11894"/>
                    <a:pt x="10326" y="13322"/>
                  </a:cubicBezTo>
                  <a:cubicBezTo>
                    <a:pt x="10042" y="14463"/>
                    <a:pt x="10895" y="15415"/>
                    <a:pt x="12032" y="15415"/>
                  </a:cubicBezTo>
                  <a:cubicBezTo>
                    <a:pt x="14021" y="15415"/>
                    <a:pt x="15442" y="12751"/>
                    <a:pt x="15442" y="9611"/>
                  </a:cubicBezTo>
                  <a:cubicBezTo>
                    <a:pt x="15442" y="7232"/>
                    <a:pt x="13832" y="5424"/>
                    <a:pt x="10895" y="5424"/>
                  </a:cubicBezTo>
                  <a:cubicBezTo>
                    <a:pt x="7674" y="5424"/>
                    <a:pt x="5589" y="7898"/>
                    <a:pt x="5589" y="10657"/>
                  </a:cubicBezTo>
                  <a:cubicBezTo>
                    <a:pt x="5589" y="11609"/>
                    <a:pt x="5874" y="12275"/>
                    <a:pt x="6347" y="12751"/>
                  </a:cubicBezTo>
                  <a:cubicBezTo>
                    <a:pt x="6537" y="13036"/>
                    <a:pt x="6537" y="13131"/>
                    <a:pt x="6442" y="13417"/>
                  </a:cubicBezTo>
                  <a:cubicBezTo>
                    <a:pt x="6442" y="13607"/>
                    <a:pt x="6347" y="14083"/>
                    <a:pt x="6253" y="14273"/>
                  </a:cubicBezTo>
                  <a:cubicBezTo>
                    <a:pt x="6158" y="14559"/>
                    <a:pt x="5968" y="14654"/>
                    <a:pt x="5684" y="14559"/>
                  </a:cubicBezTo>
                  <a:cubicBezTo>
                    <a:pt x="4168" y="13893"/>
                    <a:pt x="3505" y="12275"/>
                    <a:pt x="3505" y="10372"/>
                  </a:cubicBezTo>
                  <a:cubicBezTo>
                    <a:pt x="3505" y="7327"/>
                    <a:pt x="6063" y="3616"/>
                    <a:pt x="11179" y="3616"/>
                  </a:cubicBezTo>
                  <a:cubicBezTo>
                    <a:pt x="15347" y="3616"/>
                    <a:pt x="18095" y="6661"/>
                    <a:pt x="18095" y="9801"/>
                  </a:cubicBezTo>
                  <a:cubicBezTo>
                    <a:pt x="18095" y="14083"/>
                    <a:pt x="15726" y="17223"/>
                    <a:pt x="12221" y="17223"/>
                  </a:cubicBezTo>
                  <a:cubicBezTo>
                    <a:pt x="11084" y="17223"/>
                    <a:pt x="9947" y="16652"/>
                    <a:pt x="9568" y="15891"/>
                  </a:cubicBezTo>
                  <a:cubicBezTo>
                    <a:pt x="9568" y="15891"/>
                    <a:pt x="9000" y="18365"/>
                    <a:pt x="8811" y="18841"/>
                  </a:cubicBezTo>
                  <a:cubicBezTo>
                    <a:pt x="8621" y="19697"/>
                    <a:pt x="8147" y="20553"/>
                    <a:pt x="7768" y="21219"/>
                  </a:cubicBezTo>
                  <a:cubicBezTo>
                    <a:pt x="8716" y="21505"/>
                    <a:pt x="9758" y="21600"/>
                    <a:pt x="10800" y="21600"/>
                  </a:cubicBezTo>
                  <a:cubicBezTo>
                    <a:pt x="16768" y="21600"/>
                    <a:pt x="21600" y="16747"/>
                    <a:pt x="21600" y="10848"/>
                  </a:cubicBezTo>
                  <a:cubicBezTo>
                    <a:pt x="21600" y="4853"/>
                    <a:pt x="16768" y="0"/>
                    <a:pt x="10800" y="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noAutofit/>
            </a:bodyPr>
            <a:lstStyle/>
            <a:p>
              <a:pPr defTabSz="685800">
                <a:defRPr sz="1300">
                  <a:solidFill>
                    <a:srgbClr val="7E7E7E"/>
                  </a:solidFill>
                  <a:latin typeface="Calibri Light"/>
                  <a:ea typeface="Calibri Light"/>
                  <a:cs typeface="Calibri Light"/>
                  <a:sym typeface="Calibri Light"/>
                </a:defRPr>
              </a:pPr>
            </a:p>
          </p:txBody>
        </p:sp>
        <p:grpSp>
          <p:nvGrpSpPr>
            <p:cNvPr id="695" name="Group 20"/>
            <p:cNvGrpSpPr/>
            <p:nvPr/>
          </p:nvGrpSpPr>
          <p:grpSpPr>
            <a:xfrm>
              <a:off x="486552" y="2315208"/>
              <a:ext cx="1357876" cy="1021575"/>
              <a:chOff x="0" y="0"/>
              <a:chExt cx="1357874" cy="1021574"/>
            </a:xfrm>
          </p:grpSpPr>
          <p:sp>
            <p:nvSpPr>
              <p:cNvPr id="687" name="Freeform 21"/>
              <p:cNvSpPr/>
              <p:nvPr/>
            </p:nvSpPr>
            <p:spPr>
              <a:xfrm>
                <a:off x="61493" y="778152"/>
                <a:ext cx="1062262" cy="2115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12" y="0"/>
                    </a:moveTo>
                    <a:lnTo>
                      <a:pt x="0" y="10740"/>
                    </a:lnTo>
                    <a:lnTo>
                      <a:pt x="10812" y="21600"/>
                    </a:lnTo>
                    <a:lnTo>
                      <a:pt x="21600" y="10740"/>
                    </a:lnTo>
                    <a:lnTo>
                      <a:pt x="10812" y="0"/>
                    </a:lnTo>
                  </a:path>
                </a:pathLst>
              </a:custGeom>
              <a:solidFill>
                <a:srgbClr val="A68C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88" name="Freeform 23"/>
              <p:cNvSpPr/>
              <p:nvPr/>
            </p:nvSpPr>
            <p:spPr>
              <a:xfrm>
                <a:off x="593448" y="74779"/>
                <a:ext cx="530307" cy="9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21600" y="18454"/>
                    </a:lnTo>
                    <a:lnTo>
                      <a:pt x="0" y="21600"/>
                    </a:lnTo>
                    <a:lnTo>
                      <a:pt x="0" y="1700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AF937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89" name="Freeform 24"/>
              <p:cNvSpPr/>
              <p:nvPr/>
            </p:nvSpPr>
            <p:spPr>
              <a:xfrm>
                <a:off x="593448" y="0"/>
                <a:ext cx="530307" cy="14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lnTo>
                      <a:pt x="21600" y="10800"/>
                    </a:lnTo>
                    <a:lnTo>
                      <a:pt x="0" y="21600"/>
                    </a:lnTo>
                    <a:lnTo>
                      <a:pt x="0" y="0"/>
                    </a:lnTo>
                  </a:path>
                </a:pathLst>
              </a:custGeom>
              <a:solidFill>
                <a:srgbClr val="6C54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90" name="Freeform 25"/>
              <p:cNvSpPr/>
              <p:nvPr/>
            </p:nvSpPr>
            <p:spPr>
              <a:xfrm>
                <a:off x="61493" y="0"/>
                <a:ext cx="531048" cy="14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80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10800"/>
                    </a:lnTo>
                  </a:path>
                </a:pathLst>
              </a:custGeom>
              <a:solidFill>
                <a:srgbClr val="A68C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91" name="Freeform 26"/>
              <p:cNvSpPr/>
              <p:nvPr/>
            </p:nvSpPr>
            <p:spPr>
              <a:xfrm>
                <a:off x="593448" y="122164"/>
                <a:ext cx="530307" cy="36854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lnTo>
                      <a:pt x="0" y="1562"/>
                    </a:lnTo>
                    <a:lnTo>
                      <a:pt x="9415" y="21600"/>
                    </a:lnTo>
                    <a:lnTo>
                      <a:pt x="21600" y="17366"/>
                    </a:lnTo>
                    <a:lnTo>
                      <a:pt x="21600" y="0"/>
                    </a:lnTo>
                  </a:path>
                </a:pathLst>
              </a:custGeom>
              <a:solidFill>
                <a:srgbClr val="6C543C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92" name="Freeform 27"/>
              <p:cNvSpPr/>
              <p:nvPr/>
            </p:nvSpPr>
            <p:spPr>
              <a:xfrm>
                <a:off x="593448" y="74779"/>
                <a:ext cx="764427" cy="3604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4457"/>
                    </a:moveTo>
                    <a:lnTo>
                      <a:pt x="8098" y="21600"/>
                    </a:lnTo>
                    <a:lnTo>
                      <a:pt x="21600" y="14032"/>
                    </a:lnTo>
                    <a:lnTo>
                      <a:pt x="14977" y="0"/>
                    </a:lnTo>
                    <a:lnTo>
                      <a:pt x="0" y="4457"/>
                    </a:lnTo>
                  </a:path>
                </a:pathLst>
              </a:custGeom>
              <a:solidFill>
                <a:srgbClr val="BFA27E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93" name="Freeform 28"/>
              <p:cNvSpPr/>
              <p:nvPr/>
            </p:nvSpPr>
            <p:spPr>
              <a:xfrm>
                <a:off x="0" y="74779"/>
                <a:ext cx="60587" cy="3019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8099" y="84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lnTo>
                      <a:pt x="21600" y="0"/>
                    </a:lnTo>
                  </a:path>
                </a:pathLst>
              </a:custGeom>
              <a:solidFill>
                <a:srgbClr val="A68C5D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94" name="Freeform 22"/>
              <p:cNvSpPr/>
              <p:nvPr/>
            </p:nvSpPr>
            <p:spPr>
              <a:xfrm>
                <a:off x="61493" y="74779"/>
                <a:ext cx="531048" cy="94679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00"/>
                    </a:moveTo>
                    <a:lnTo>
                      <a:pt x="21600" y="21600"/>
                    </a:lnTo>
                    <a:lnTo>
                      <a:pt x="0" y="18454"/>
                    </a:lnTo>
                    <a:lnTo>
                      <a:pt x="0" y="0"/>
                    </a:lnTo>
                    <a:lnTo>
                      <a:pt x="21600" y="1700"/>
                    </a:lnTo>
                  </a:path>
                </a:pathLst>
              </a:custGeom>
              <a:solidFill>
                <a:srgbClr val="745B3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grpSp>
          <p:nvGrpSpPr>
            <p:cNvPr id="698" name="Group 1"/>
            <p:cNvGrpSpPr/>
            <p:nvPr/>
          </p:nvGrpSpPr>
          <p:grpSpPr>
            <a:xfrm>
              <a:off x="1340792" y="2239688"/>
              <a:ext cx="258403" cy="186412"/>
              <a:chOff x="0" y="0"/>
              <a:chExt cx="258401" cy="186411"/>
            </a:xfrm>
          </p:grpSpPr>
          <p:sp>
            <p:nvSpPr>
              <p:cNvPr id="696" name="Freeform 42"/>
              <p:cNvSpPr/>
              <p:nvPr/>
            </p:nvSpPr>
            <p:spPr>
              <a:xfrm>
                <a:off x="0" y="0"/>
                <a:ext cx="258402" cy="1864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418" y="17622"/>
                    </a:moveTo>
                    <a:cubicBezTo>
                      <a:pt x="21600" y="16709"/>
                      <a:pt x="21600" y="15817"/>
                      <a:pt x="21600" y="15040"/>
                    </a:cubicBezTo>
                    <a:cubicBezTo>
                      <a:pt x="21600" y="6695"/>
                      <a:pt x="16784" y="0"/>
                      <a:pt x="10751" y="0"/>
                    </a:cubicBezTo>
                    <a:cubicBezTo>
                      <a:pt x="4830" y="0"/>
                      <a:pt x="0" y="6695"/>
                      <a:pt x="0" y="15040"/>
                    </a:cubicBezTo>
                    <a:cubicBezTo>
                      <a:pt x="0" y="17350"/>
                      <a:pt x="378" y="19543"/>
                      <a:pt x="1022" y="21600"/>
                    </a:cubicBezTo>
                    <a:lnTo>
                      <a:pt x="21418" y="17622"/>
                    </a:lnTo>
                  </a:path>
                </a:pathLst>
              </a:custGeom>
              <a:solidFill>
                <a:srgbClr val="007BA7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697" name="Freeform 43"/>
              <p:cNvSpPr/>
              <p:nvPr/>
            </p:nvSpPr>
            <p:spPr>
              <a:xfrm>
                <a:off x="62975" y="63673"/>
                <a:ext cx="133193" cy="1079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629"/>
                    </a:moveTo>
                    <a:cubicBezTo>
                      <a:pt x="20866" y="3062"/>
                      <a:pt x="19970" y="3295"/>
                      <a:pt x="19073" y="3528"/>
                    </a:cubicBezTo>
                    <a:cubicBezTo>
                      <a:pt x="19970" y="2862"/>
                      <a:pt x="20703" y="1764"/>
                      <a:pt x="21057" y="433"/>
                    </a:cubicBezTo>
                    <a:cubicBezTo>
                      <a:pt x="20160" y="1098"/>
                      <a:pt x="19263" y="1531"/>
                      <a:pt x="18177" y="1764"/>
                    </a:cubicBezTo>
                    <a:cubicBezTo>
                      <a:pt x="17443" y="666"/>
                      <a:pt x="16383" y="0"/>
                      <a:pt x="14943" y="0"/>
                    </a:cubicBezTo>
                    <a:cubicBezTo>
                      <a:pt x="12607" y="0"/>
                      <a:pt x="10623" y="2629"/>
                      <a:pt x="10623" y="5492"/>
                    </a:cubicBezTo>
                    <a:cubicBezTo>
                      <a:pt x="10623" y="5924"/>
                      <a:pt x="10623" y="6390"/>
                      <a:pt x="10623" y="6823"/>
                    </a:cubicBezTo>
                    <a:cubicBezTo>
                      <a:pt x="7010" y="6590"/>
                      <a:pt x="3777" y="4393"/>
                      <a:pt x="1630" y="1098"/>
                    </a:cubicBezTo>
                    <a:cubicBezTo>
                      <a:pt x="1250" y="1964"/>
                      <a:pt x="897" y="2862"/>
                      <a:pt x="897" y="3728"/>
                    </a:cubicBezTo>
                    <a:cubicBezTo>
                      <a:pt x="897" y="5724"/>
                      <a:pt x="1793" y="7255"/>
                      <a:pt x="2880" y="8354"/>
                    </a:cubicBezTo>
                    <a:cubicBezTo>
                      <a:pt x="2174" y="8354"/>
                      <a:pt x="1440" y="8154"/>
                      <a:pt x="897" y="7688"/>
                    </a:cubicBezTo>
                    <a:cubicBezTo>
                      <a:pt x="897" y="10351"/>
                      <a:pt x="2527" y="12547"/>
                      <a:pt x="4510" y="12980"/>
                    </a:cubicBezTo>
                    <a:cubicBezTo>
                      <a:pt x="4130" y="13213"/>
                      <a:pt x="3777" y="13213"/>
                      <a:pt x="3233" y="13213"/>
                    </a:cubicBezTo>
                    <a:cubicBezTo>
                      <a:pt x="3070" y="13213"/>
                      <a:pt x="2690" y="13213"/>
                      <a:pt x="2527" y="13213"/>
                    </a:cubicBezTo>
                    <a:cubicBezTo>
                      <a:pt x="3070" y="15210"/>
                      <a:pt x="4673" y="16974"/>
                      <a:pt x="6657" y="16974"/>
                    </a:cubicBezTo>
                    <a:cubicBezTo>
                      <a:pt x="5054" y="18272"/>
                      <a:pt x="3233" y="19170"/>
                      <a:pt x="1087" y="19170"/>
                    </a:cubicBezTo>
                    <a:cubicBezTo>
                      <a:pt x="734" y="19170"/>
                      <a:pt x="353" y="19170"/>
                      <a:pt x="0" y="19170"/>
                    </a:cubicBezTo>
                    <a:cubicBezTo>
                      <a:pt x="1983" y="20701"/>
                      <a:pt x="4320" y="21600"/>
                      <a:pt x="6847" y="21600"/>
                    </a:cubicBezTo>
                    <a:cubicBezTo>
                      <a:pt x="14943" y="21600"/>
                      <a:pt x="19426" y="13446"/>
                      <a:pt x="19426" y="6157"/>
                    </a:cubicBezTo>
                    <a:cubicBezTo>
                      <a:pt x="19426" y="5492"/>
                      <a:pt x="19426" y="5492"/>
                      <a:pt x="19426" y="5492"/>
                    </a:cubicBezTo>
                    <a:cubicBezTo>
                      <a:pt x="20323" y="4626"/>
                      <a:pt x="21057" y="3728"/>
                      <a:pt x="21600" y="2629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defTabSz="685800">
                  <a:defRPr sz="1300">
                    <a:solidFill>
                      <a:srgbClr val="7E7E7E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</p:grpSp>
      <p:sp>
        <p:nvSpPr>
          <p:cNvPr id="700" name="直接连接符 56"/>
          <p:cNvSpPr/>
          <p:nvPr/>
        </p:nvSpPr>
        <p:spPr>
          <a:xfrm flipH="1">
            <a:off x="4000500" y="850900"/>
            <a:ext cx="1" cy="5651500"/>
          </a:xfrm>
          <a:prstGeom prst="line">
            <a:avLst/>
          </a:prstGeom>
          <a:ln w="25400">
            <a:solidFill>
              <a:schemeClr val="accent1"/>
            </a:solidFill>
          </a:ln>
          <a:effectLst>
            <a:outerShdw blurRad="38100" dist="20000" dir="5400000" rotWithShape="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/>
        </p:txBody>
      </p:sp>
      <p:sp>
        <p:nvSpPr>
          <p:cNvPr id="701" name="Python介绍"/>
          <p:cNvSpPr txBox="1"/>
          <p:nvPr/>
        </p:nvSpPr>
        <p:spPr>
          <a:xfrm>
            <a:off x="5776452" y="3211828"/>
            <a:ext cx="6037264" cy="622300"/>
          </a:xfrm>
          <a:prstGeom prst="rect">
            <a:avLst/>
          </a:prstGeom>
          <a:ln w="12700">
            <a:miter lim="400000"/>
          </a:ln>
        </p:spPr>
        <p:txBody>
          <a:bodyPr lIns="41151" tIns="41151" rIns="41151" bIns="41151">
            <a:spAutoFit/>
          </a:bodyPr>
          <a:lstStyle/>
          <a:p>
            <a:pPr algn="just">
              <a:lnSpc>
                <a:spcPct val="11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/>
              <a:t>Kettle</a:t>
            </a:r>
            <a:r>
              <a:rPr lang="zh-CN" altLang="en-US"/>
              <a:t>基本知识</a:t>
            </a:r>
            <a:endParaRPr lang="zh-CN" altLang="en-US"/>
          </a:p>
        </p:txBody>
      </p:sp>
      <p:pic>
        <p:nvPicPr>
          <p:cNvPr id="702" name="image.png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9457" y="3126514"/>
            <a:ext cx="935039" cy="760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03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9092" y="4588438"/>
            <a:ext cx="944564" cy="723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704" name="图片 60" descr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9092" y="1899791"/>
            <a:ext cx="985404" cy="745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705" name="Python介绍"/>
          <p:cNvSpPr txBox="1"/>
          <p:nvPr/>
        </p:nvSpPr>
        <p:spPr>
          <a:xfrm>
            <a:off x="5776452" y="1944829"/>
            <a:ext cx="6037264" cy="622300"/>
          </a:xfrm>
          <a:prstGeom prst="rect">
            <a:avLst/>
          </a:prstGeom>
          <a:ln w="12700">
            <a:miter lim="400000"/>
          </a:ln>
        </p:spPr>
        <p:txBody>
          <a:bodyPr lIns="41151" tIns="41151" rIns="41151" bIns="41151">
            <a:spAutoFit/>
          </a:bodyPr>
          <a:lstStyle>
            <a:lvl1pPr algn="just">
              <a:lnSpc>
                <a:spcPct val="11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/>
              <a:t>ETL</a:t>
            </a:r>
            <a:r>
              <a:rPr lang="zh-CN" altLang="en-US"/>
              <a:t>基本知识</a:t>
            </a:r>
            <a:endParaRPr lang="zh-CN" altLang="en-US"/>
          </a:p>
        </p:txBody>
      </p:sp>
      <p:sp>
        <p:nvSpPr>
          <p:cNvPr id="706" name="Python介绍"/>
          <p:cNvSpPr txBox="1"/>
          <p:nvPr/>
        </p:nvSpPr>
        <p:spPr>
          <a:xfrm>
            <a:off x="5776452" y="4655496"/>
            <a:ext cx="6037264" cy="622300"/>
          </a:xfrm>
          <a:prstGeom prst="rect">
            <a:avLst/>
          </a:prstGeom>
          <a:ln w="12700">
            <a:miter lim="400000"/>
          </a:ln>
        </p:spPr>
        <p:txBody>
          <a:bodyPr lIns="41151" tIns="41151" rIns="41151" bIns="41151">
            <a:spAutoFit/>
          </a:bodyPr>
          <a:lstStyle/>
          <a:p>
            <a:pPr algn="just">
              <a:lnSpc>
                <a:spcPct val="11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/>
              <a:t>Kettle</a:t>
            </a:r>
            <a:r>
              <a:t>实战应用</a:t>
            </a:r>
          </a:p>
        </p:txBody>
      </p:sp>
    </p:spTree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Rectangle 27"/>
          <p:cNvSpPr/>
          <p:nvPr/>
        </p:nvSpPr>
        <p:spPr>
          <a:xfrm flipH="1">
            <a:off x="0" y="4646502"/>
            <a:ext cx="9144000" cy="2211498"/>
          </a:xfrm>
          <a:prstGeom prst="rect">
            <a:avLst/>
          </a:prstGeom>
          <a:solidFill>
            <a:srgbClr val="19232E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 defTabSz="685800">
              <a:defRPr sz="1300">
                <a:solidFill>
                  <a:srgbClr val="FFFFFF"/>
                </a:solidFill>
                <a:latin typeface="Calibri Light"/>
                <a:ea typeface="Calibri Light"/>
                <a:cs typeface="Calibri Light"/>
                <a:sym typeface="Calibri Light"/>
              </a:defRPr>
            </a:pPr>
          </a:p>
        </p:txBody>
      </p:sp>
      <p:grpSp>
        <p:nvGrpSpPr>
          <p:cNvPr id="801" name="Group 31"/>
          <p:cNvGrpSpPr/>
          <p:nvPr/>
        </p:nvGrpSpPr>
        <p:grpSpPr>
          <a:xfrm>
            <a:off x="756649" y="2022693"/>
            <a:ext cx="7853625" cy="876904"/>
            <a:chOff x="0" y="0"/>
            <a:chExt cx="7853623" cy="876903"/>
          </a:xfrm>
        </p:grpSpPr>
        <p:sp>
          <p:nvSpPr>
            <p:cNvPr id="792" name="TextBox 32"/>
            <p:cNvSpPr txBox="1"/>
            <p:nvPr/>
          </p:nvSpPr>
          <p:spPr>
            <a:xfrm>
              <a:off x="0" y="0"/>
              <a:ext cx="7853623" cy="6629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defRPr sz="3200" b="1">
                  <a:solidFill>
                    <a:srgbClr val="FFFFFF"/>
                  </a:solidFill>
                </a:defRPr>
              </a:lvl1pPr>
            </a:lstStyle>
            <a:p>
              <a:pPr>
                <a:defRPr>
                  <a:latin typeface="Lato Regular"/>
                  <a:ea typeface="Lato Regular"/>
                  <a:cs typeface="Lato Regular"/>
                  <a:sym typeface="Lato Regular"/>
                </a:defRPr>
              </a:pPr>
              <a:r>
                <a:rPr>
                  <a:solidFill>
                    <a:schemeClr val="tx1"/>
                  </a:solidFill>
                  <a:latin typeface="+mj-lt"/>
                  <a:ea typeface="+mj-ea"/>
                  <a:cs typeface="+mj-cs"/>
                  <a:sym typeface="Helvetica"/>
                </a:rPr>
                <a:t>谢谢聆听</a:t>
              </a:r>
              <a:endParaRPr>
                <a:solidFill>
                  <a:schemeClr val="tx1"/>
                </a:solidFill>
                <a:latin typeface="+mj-lt"/>
                <a:ea typeface="+mj-ea"/>
                <a:cs typeface="+mj-cs"/>
                <a:sym typeface="Helvetica"/>
              </a:endParaRPr>
            </a:p>
          </p:txBody>
        </p:sp>
        <p:grpSp>
          <p:nvGrpSpPr>
            <p:cNvPr id="799" name="Group 33"/>
            <p:cNvGrpSpPr/>
            <p:nvPr/>
          </p:nvGrpSpPr>
          <p:grpSpPr>
            <a:xfrm>
              <a:off x="3414332" y="549862"/>
              <a:ext cx="1027323" cy="27439"/>
              <a:chOff x="0" y="0"/>
              <a:chExt cx="1027321" cy="27438"/>
            </a:xfrm>
          </p:grpSpPr>
          <p:sp>
            <p:nvSpPr>
              <p:cNvPr id="793" name="Rectangle 35"/>
              <p:cNvSpPr/>
              <p:nvPr/>
            </p:nvSpPr>
            <p:spPr>
              <a:xfrm rot="10800000" flipH="1">
                <a:off x="0" y="0"/>
                <a:ext cx="152861" cy="27439"/>
              </a:xfrm>
              <a:prstGeom prst="rect">
                <a:avLst/>
              </a:pr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85800">
                  <a:defRPr sz="1200"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794" name="Rectangle 36"/>
              <p:cNvSpPr/>
              <p:nvPr/>
            </p:nvSpPr>
            <p:spPr>
              <a:xfrm rot="10800000" flipH="1">
                <a:off x="174136" y="0"/>
                <a:ext cx="152861" cy="27439"/>
              </a:xfrm>
              <a:prstGeom prst="rect">
                <a:avLst/>
              </a:pr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85800">
                  <a:defRPr sz="1200"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795" name="Rectangle 37"/>
              <p:cNvSpPr/>
              <p:nvPr/>
            </p:nvSpPr>
            <p:spPr>
              <a:xfrm rot="10800000" flipH="1">
                <a:off x="353696" y="0"/>
                <a:ext cx="152861" cy="27439"/>
              </a:xfrm>
              <a:prstGeom prst="rect">
                <a:avLst/>
              </a:pr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85800">
                  <a:defRPr sz="1200"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796" name="Rectangle 38"/>
              <p:cNvSpPr/>
              <p:nvPr/>
            </p:nvSpPr>
            <p:spPr>
              <a:xfrm rot="10800000" flipH="1">
                <a:off x="527869" y="0"/>
                <a:ext cx="152861" cy="27439"/>
              </a:xfrm>
              <a:prstGeom prst="rect">
                <a:avLst/>
              </a:prstGeom>
              <a:solidFill>
                <a:schemeClr val="accent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85800">
                  <a:defRPr sz="1200"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797" name="Rectangle 39"/>
              <p:cNvSpPr/>
              <p:nvPr/>
            </p:nvSpPr>
            <p:spPr>
              <a:xfrm rot="10800000" flipH="1">
                <a:off x="702005" y="0"/>
                <a:ext cx="152861" cy="27439"/>
              </a:xfrm>
              <a:prstGeom prst="rect">
                <a:avLst/>
              </a:prstGeom>
              <a:solidFill>
                <a:schemeClr val="accent5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85800">
                  <a:defRPr sz="1200"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798" name="Rectangle 40"/>
              <p:cNvSpPr/>
              <p:nvPr/>
            </p:nvSpPr>
            <p:spPr>
              <a:xfrm rot="10800000" flipH="1">
                <a:off x="874461" y="0"/>
                <a:ext cx="152861" cy="27439"/>
              </a:xfrm>
              <a:prstGeom prst="rect">
                <a:avLst/>
              </a:prstGeom>
              <a:solidFill>
                <a:schemeClr val="accent6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685800">
                  <a:defRPr sz="1200"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  <p:sp>
          <p:nvSpPr>
            <p:cNvPr id="800" name="TextBox 34"/>
            <p:cNvSpPr txBox="1"/>
            <p:nvPr/>
          </p:nvSpPr>
          <p:spPr>
            <a:xfrm>
              <a:off x="0" y="571468"/>
              <a:ext cx="7853623" cy="30543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t">
              <a:spAutoFit/>
            </a:bodyPr>
            <a:lstStyle>
              <a:lvl1pPr algn="ctr" defTabSz="685800">
                <a:defRPr sz="1400">
                  <a:solidFill>
                    <a:srgbClr val="81B94F"/>
                  </a:solidFill>
                </a:defRPr>
              </a:lvl1pPr>
            </a:lstStyle>
            <a:p>
              <a:pPr>
                <a:defRPr>
                  <a:latin typeface="Calibri Light"/>
                  <a:ea typeface="Calibri Light"/>
                  <a:cs typeface="Calibri Light"/>
                  <a:sym typeface="Calibri Light"/>
                </a:defRPr>
              </a:pPr>
              <a:r>
                <a:rPr lang="zh-CN">
                  <a:latin typeface="+mj-lt"/>
                  <a:ea typeface="+mj-ea"/>
                  <a:cs typeface="+mj-cs"/>
                  <a:sym typeface="Helvetica"/>
                </a:rPr>
                <a:t>共同进步</a:t>
              </a:r>
              <a:r>
                <a:rPr>
                  <a:latin typeface="+mj-lt"/>
                  <a:ea typeface="+mj-ea"/>
                  <a:cs typeface="+mj-cs"/>
                  <a:sym typeface="Helvetica"/>
                </a:rPr>
                <a:t>，共同学习</a:t>
              </a:r>
              <a:endParaRPr>
                <a:latin typeface="+mj-lt"/>
                <a:ea typeface="+mj-ea"/>
                <a:cs typeface="+mj-cs"/>
                <a:sym typeface="Helvetica"/>
              </a:endParaRPr>
            </a:p>
          </p:txBody>
        </p:sp>
      </p:grp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幻灯片编号"/>
          <p:cNvSpPr txBox="1"/>
          <p:nvPr>
            <p:ph type="sldNum" sz="quarter" idx="4294967295"/>
          </p:nvPr>
        </p:nvSpPr>
        <p:spPr>
          <a:xfrm>
            <a:off x="8955101" y="6608761"/>
            <a:ext cx="188897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375" name="培训目标"/>
          <p:cNvSpPr txBox="1"/>
          <p:nvPr/>
        </p:nvSpPr>
        <p:spPr>
          <a:xfrm>
            <a:off x="192086" y="109854"/>
            <a:ext cx="8666165" cy="4470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t>培训目标</a:t>
            </a:r>
          </a:p>
        </p:txBody>
      </p:sp>
      <p:grpSp>
        <p:nvGrpSpPr>
          <p:cNvPr id="384" name="Group 51"/>
          <p:cNvGrpSpPr/>
          <p:nvPr/>
        </p:nvGrpSpPr>
        <p:grpSpPr>
          <a:xfrm>
            <a:off x="518358" y="855850"/>
            <a:ext cx="7669668" cy="563782"/>
            <a:chOff x="0" y="0"/>
            <a:chExt cx="7669666" cy="563780"/>
          </a:xfrm>
        </p:grpSpPr>
        <p:sp>
          <p:nvSpPr>
            <p:cNvPr id="376" name="TextBox 52"/>
            <p:cNvSpPr txBox="1"/>
            <p:nvPr/>
          </p:nvSpPr>
          <p:spPr>
            <a:xfrm>
              <a:off x="0" y="0"/>
              <a:ext cx="7669666" cy="43433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17153" tIns="17153" rIns="17153" bIns="17153" numCol="1" anchor="t">
              <a:spAutoFit/>
            </a:bodyPr>
            <a:lstStyle>
              <a:lvl1pPr algn="ctr" defTabSz="913130">
                <a:defRPr sz="2600" b="1">
                  <a:solidFill>
                    <a:srgbClr val="6B6B6B"/>
                  </a:solidFill>
                  <a:latin typeface="Lato Regular"/>
                  <a:ea typeface="Lato Regular"/>
                  <a:cs typeface="Lato Regular"/>
                  <a:sym typeface="Lato Regular"/>
                </a:defRPr>
              </a:lvl1pPr>
            </a:lstStyle>
            <a:p>
              <a:r>
                <a:t>通过</a:t>
              </a:r>
              <a:r>
                <a:rPr lang="en-US"/>
                <a:t>3</a:t>
              </a:r>
              <a:r>
                <a:rPr lang="zh-CN" altLang="en-US"/>
                <a:t>小时的</a:t>
              </a:r>
              <a:r>
                <a:t>学习，您将有如下收获：</a:t>
              </a:r>
            </a:p>
          </p:txBody>
        </p:sp>
        <p:grpSp>
          <p:nvGrpSpPr>
            <p:cNvPr id="383" name="Group 53"/>
            <p:cNvGrpSpPr/>
            <p:nvPr/>
          </p:nvGrpSpPr>
          <p:grpSpPr>
            <a:xfrm>
              <a:off x="3334356" y="536981"/>
              <a:ext cx="1003263" cy="26799"/>
              <a:chOff x="0" y="0"/>
              <a:chExt cx="1003261" cy="26798"/>
            </a:xfrm>
          </p:grpSpPr>
          <p:sp>
            <p:nvSpPr>
              <p:cNvPr id="377" name="Rectangle 55"/>
              <p:cNvSpPr/>
              <p:nvPr/>
            </p:nvSpPr>
            <p:spPr>
              <a:xfrm rot="10800000" flipH="1">
                <a:off x="-1" y="0"/>
                <a:ext cx="149282" cy="26799"/>
              </a:xfrm>
              <a:prstGeom prst="rect">
                <a:avLst/>
              </a:prstGeom>
              <a:solidFill>
                <a:srgbClr val="81B94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78" name="Rectangle 56"/>
              <p:cNvSpPr/>
              <p:nvPr/>
            </p:nvSpPr>
            <p:spPr>
              <a:xfrm rot="10800000" flipH="1">
                <a:off x="170057" y="0"/>
                <a:ext cx="149281" cy="26799"/>
              </a:xfrm>
              <a:prstGeom prst="rect">
                <a:avLst/>
              </a:prstGeom>
              <a:solidFill>
                <a:srgbClr val="46A4DB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79" name="Rectangle 57"/>
              <p:cNvSpPr/>
              <p:nvPr/>
            </p:nvSpPr>
            <p:spPr>
              <a:xfrm rot="10800000" flipH="1">
                <a:off x="345411" y="0"/>
                <a:ext cx="149282" cy="26799"/>
              </a:xfrm>
              <a:prstGeom prst="rect">
                <a:avLst/>
              </a:prstGeom>
              <a:solidFill>
                <a:srgbClr val="E5583A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80" name="Rectangle 62"/>
              <p:cNvSpPr/>
              <p:nvPr/>
            </p:nvSpPr>
            <p:spPr>
              <a:xfrm rot="10800000" flipH="1">
                <a:off x="515506" y="0"/>
                <a:ext cx="149282" cy="26799"/>
              </a:xfrm>
              <a:prstGeom prst="rect">
                <a:avLst/>
              </a:prstGeom>
              <a:solidFill>
                <a:srgbClr val="F9B439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81" name="Rectangle 63"/>
              <p:cNvSpPr/>
              <p:nvPr/>
            </p:nvSpPr>
            <p:spPr>
              <a:xfrm rot="10800000" flipH="1">
                <a:off x="685563" y="0"/>
                <a:ext cx="149282" cy="26799"/>
              </a:xfrm>
              <a:prstGeom prst="rect">
                <a:avLst/>
              </a:prstGeom>
              <a:solidFill>
                <a:srgbClr val="7C69A8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  <p:sp>
            <p:nvSpPr>
              <p:cNvPr id="382" name="Rectangle 64"/>
              <p:cNvSpPr/>
              <p:nvPr/>
            </p:nvSpPr>
            <p:spPr>
              <a:xfrm rot="10800000" flipH="1">
                <a:off x="853979" y="0"/>
                <a:ext cx="149282" cy="26799"/>
              </a:xfrm>
              <a:prstGeom prst="rect">
                <a:avLst/>
              </a:prstGeom>
              <a:solidFill>
                <a:srgbClr val="404F64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45718" tIns="45718" rIns="45718" bIns="45718" numCol="1" anchor="ctr">
                <a:noAutofit/>
              </a:bodyPr>
              <a:lstStyle/>
              <a:p>
                <a:pPr algn="ctr" defTabSz="913130">
                  <a:defRPr>
                    <a:solidFill>
                      <a:srgbClr val="FFFFFF"/>
                    </a:solidFill>
                    <a:latin typeface="Calibri Light"/>
                    <a:ea typeface="Calibri Light"/>
                    <a:cs typeface="Calibri Light"/>
                    <a:sym typeface="Calibri Light"/>
                  </a:defRPr>
                </a:pPr>
              </a:p>
            </p:txBody>
          </p:sp>
        </p:grpSp>
      </p:grpSp>
      <p:sp>
        <p:nvSpPr>
          <p:cNvPr id="385" name="能复述集团及河南省内自主研发工作的主要内容和目标。…"/>
          <p:cNvSpPr txBox="1"/>
          <p:nvPr>
            <p:ph type="body" idx="4294967295"/>
          </p:nvPr>
        </p:nvSpPr>
        <p:spPr>
          <a:xfrm>
            <a:off x="470496" y="1290467"/>
            <a:ext cx="8203008" cy="5066462"/>
          </a:xfrm>
          <a:prstGeom prst="rect">
            <a:avLst/>
          </a:prstGeom>
        </p:spPr>
        <p:txBody>
          <a:bodyPr lIns="50800" tIns="50800" rIns="50800" bIns="50800" anchor="ctr"/>
          <a:lstStyle/>
          <a:p>
            <a:pPr marL="204470" indent="-204470" defTabSz="267970">
              <a:spcBef>
                <a:spcPts val="1900"/>
              </a:spcBef>
              <a:buSzPct val="145000"/>
              <a:buFontTx/>
              <a:buChar char="•"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能复述</a:t>
            </a:r>
            <a:r>
              <a:rPr lang="en-US"/>
              <a:t>ETL</a:t>
            </a:r>
            <a:r>
              <a:rPr lang="zh-CN" altLang="en-US"/>
              <a:t>的基本概念和使用场景</a:t>
            </a:r>
            <a:r>
              <a:t>。</a:t>
            </a:r>
          </a:p>
          <a:p>
            <a:pPr marL="204470" indent="-204470" defTabSz="267970">
              <a:spcBef>
                <a:spcPts val="1900"/>
              </a:spcBef>
              <a:buSzPct val="145000"/>
              <a:buFontTx/>
              <a:buChar char="•"/>
              <a:defRPr sz="22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rPr lang="zh-CN" sz="2000"/>
              <a:t>描述</a:t>
            </a:r>
            <a:r>
              <a:rPr lang="en-US" altLang="zh-CN" sz="2000"/>
              <a:t>Kettle</a:t>
            </a:r>
            <a:r>
              <a:rPr lang="zh-CN" altLang="en-US" sz="2000"/>
              <a:t>的</a:t>
            </a:r>
            <a:r>
              <a:rPr lang="zh-CN" altLang="en-US" sz="2000">
                <a:sym typeface="+mn-ea"/>
              </a:rPr>
              <a:t>基本概念和</a:t>
            </a:r>
            <a:r>
              <a:rPr lang="zh-CN" altLang="en-US" sz="2000"/>
              <a:t>各个组件基本认识</a:t>
            </a:r>
            <a:r>
              <a:rPr sz="2000"/>
              <a:t>。</a:t>
            </a:r>
            <a:endParaRPr sz="2000"/>
          </a:p>
          <a:p>
            <a:pPr marL="204470" indent="-204470" defTabSz="267970">
              <a:spcBef>
                <a:spcPts val="1900"/>
              </a:spcBef>
              <a:buSzPct val="145000"/>
              <a:buFontTx/>
              <a:buChar char="•"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搭建</a:t>
            </a:r>
            <a:r>
              <a:rPr lang="en-US"/>
              <a:t>Kettle</a:t>
            </a:r>
            <a:r>
              <a:rPr lang="zh-CN" altLang="en-US"/>
              <a:t>开发环境，运行简单的</a:t>
            </a:r>
            <a:r>
              <a:rPr lang="en-US" altLang="zh-CN"/>
              <a:t>ETL</a:t>
            </a:r>
            <a:r>
              <a:rPr lang="zh-CN" altLang="en-US"/>
              <a:t>任务</a:t>
            </a:r>
            <a:r>
              <a:t>。</a:t>
            </a:r>
          </a:p>
          <a:p>
            <a:pPr marL="204470" indent="-204470" defTabSz="267970">
              <a:spcBef>
                <a:spcPts val="1900"/>
              </a:spcBef>
              <a:buSzPct val="145000"/>
              <a:buFontTx/>
              <a:buChar char="•"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通过案例分析，对</a:t>
            </a:r>
            <a:r>
              <a:rPr lang="en-US"/>
              <a:t>Kettle</a:t>
            </a:r>
            <a:r>
              <a:t>在网络</a:t>
            </a:r>
            <a:r>
              <a:rPr lang="zh-CN"/>
              <a:t>运维</a:t>
            </a:r>
            <a:r>
              <a:t>数据采集等应用进行体验</a:t>
            </a:r>
          </a:p>
          <a:p>
            <a:pPr marL="204470" indent="-204470" defTabSz="267970">
              <a:spcBef>
                <a:spcPts val="1900"/>
              </a:spcBef>
              <a:buSzPct val="145000"/>
              <a:buFontTx/>
              <a:buChar char="•"/>
              <a:defRPr sz="2000">
                <a:latin typeface="Helvetica Neue" panose="02000503000000020004"/>
                <a:ea typeface="Helvetica Neue" panose="02000503000000020004"/>
                <a:cs typeface="Helvetica Neue" panose="02000503000000020004"/>
                <a:sym typeface="Helvetica Neue" panose="02000503000000020004"/>
              </a:defRPr>
            </a:pPr>
            <a:r>
              <a:t>运用</a:t>
            </a:r>
            <a:r>
              <a:rPr lang="en-US"/>
              <a:t>Kettle</a:t>
            </a:r>
            <a:r>
              <a:rPr lang="zh-CN" altLang="en-US"/>
              <a:t>编写任务，完成随堂练习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ython语言基础学习"/>
          <p:cNvSpPr txBox="1"/>
          <p:nvPr/>
        </p:nvSpPr>
        <p:spPr>
          <a:xfrm>
            <a:off x="192086" y="109855"/>
            <a:ext cx="8666165" cy="447039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t>课程目录</a:t>
            </a:r>
          </a:p>
        </p:txBody>
      </p:sp>
      <p:sp>
        <p:nvSpPr>
          <p:cNvPr id="388" name="Python介绍"/>
          <p:cNvSpPr txBox="1"/>
          <p:nvPr/>
        </p:nvSpPr>
        <p:spPr>
          <a:xfrm>
            <a:off x="5587021" y="3098071"/>
            <a:ext cx="6037265" cy="622300"/>
          </a:xfrm>
          <a:prstGeom prst="rect">
            <a:avLst/>
          </a:prstGeom>
          <a:ln w="12700">
            <a:miter lim="400000"/>
          </a:ln>
        </p:spPr>
        <p:txBody>
          <a:bodyPr lIns="41151" tIns="41151" rIns="41151" bIns="41151">
            <a:spAutoFit/>
          </a:bodyPr>
          <a:lstStyle/>
          <a:p>
            <a:pPr algn="just">
              <a:lnSpc>
                <a:spcPct val="11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/>
              <a:t>Kettle</a:t>
            </a:r>
            <a:r>
              <a:rPr lang="zh-CN" altLang="en-US"/>
              <a:t>基础知识</a:t>
            </a:r>
            <a:endParaRPr lang="zh-CN" altLang="en-US"/>
          </a:p>
        </p:txBody>
      </p:sp>
      <p:pic>
        <p:nvPicPr>
          <p:cNvPr id="389" name="image.png" descr="image.pn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30026" y="3012756"/>
            <a:ext cx="935039" cy="760414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0" name="image.png" descr="imag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9662" y="4474681"/>
            <a:ext cx="944563" cy="72390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91" name="图片 1" descr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9662" y="1786032"/>
            <a:ext cx="985404" cy="745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2" name="Python介绍"/>
          <p:cNvSpPr txBox="1"/>
          <p:nvPr/>
        </p:nvSpPr>
        <p:spPr>
          <a:xfrm>
            <a:off x="5587021" y="1831071"/>
            <a:ext cx="6037265" cy="622300"/>
          </a:xfrm>
          <a:prstGeom prst="rect">
            <a:avLst/>
          </a:prstGeom>
          <a:ln w="12700">
            <a:miter lim="400000"/>
          </a:ln>
        </p:spPr>
        <p:txBody>
          <a:bodyPr lIns="41151" tIns="41151" rIns="41151" bIns="41151">
            <a:spAutoFit/>
          </a:bodyPr>
          <a:lstStyle>
            <a:lvl1pPr algn="just">
              <a:lnSpc>
                <a:spcPct val="11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/>
              <a:t>ETL</a:t>
            </a:r>
            <a:r>
              <a:rPr lang="zh-CN" altLang="en-US"/>
              <a:t>基础知识</a:t>
            </a:r>
            <a:endParaRPr lang="zh-CN" altLang="en-US"/>
          </a:p>
        </p:txBody>
      </p:sp>
      <p:sp>
        <p:nvSpPr>
          <p:cNvPr id="393" name="Python介绍"/>
          <p:cNvSpPr txBox="1"/>
          <p:nvPr/>
        </p:nvSpPr>
        <p:spPr>
          <a:xfrm>
            <a:off x="5587021" y="4541738"/>
            <a:ext cx="6037265" cy="622300"/>
          </a:xfrm>
          <a:prstGeom prst="rect">
            <a:avLst/>
          </a:prstGeom>
          <a:ln w="12700">
            <a:miter lim="400000"/>
          </a:ln>
        </p:spPr>
        <p:txBody>
          <a:bodyPr lIns="41151" tIns="41151" rIns="41151" bIns="41151">
            <a:spAutoFit/>
          </a:bodyPr>
          <a:lstStyle/>
          <a:p>
            <a:pPr algn="just">
              <a:lnSpc>
                <a:spcPct val="11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pPr>
            <a:r>
              <a:rPr lang="en-US"/>
              <a:t>Kettle</a:t>
            </a:r>
            <a:r>
              <a:t>实战应用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215" y="1831340"/>
            <a:ext cx="3075940" cy="307594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491105" y="5975350"/>
            <a:ext cx="416242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http://blog.loyowanwan.cc/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图片 1" descr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20382" y="2975387"/>
            <a:ext cx="985404" cy="745713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96" name="Python介绍"/>
          <p:cNvSpPr txBox="1"/>
          <p:nvPr/>
        </p:nvSpPr>
        <p:spPr>
          <a:xfrm>
            <a:off x="3727741" y="3021062"/>
            <a:ext cx="6037265" cy="622300"/>
          </a:xfrm>
          <a:prstGeom prst="rect">
            <a:avLst/>
          </a:prstGeom>
          <a:ln w="12700">
            <a:miter lim="400000"/>
          </a:ln>
        </p:spPr>
        <p:txBody>
          <a:bodyPr lIns="41151" tIns="41151" rIns="41151" bIns="41151">
            <a:spAutoFit/>
          </a:bodyPr>
          <a:lstStyle>
            <a:lvl1pPr algn="just">
              <a:lnSpc>
                <a:spcPct val="110000"/>
              </a:lnSpc>
              <a:defRPr sz="3200">
                <a:latin typeface="Calibri Light"/>
                <a:ea typeface="Calibri Light"/>
                <a:cs typeface="Calibri Light"/>
                <a:sym typeface="Calibri Light"/>
              </a:defRPr>
            </a:lvl1pPr>
          </a:lstStyle>
          <a:p>
            <a:r>
              <a:rPr lang="en-US"/>
              <a:t>ETL</a:t>
            </a:r>
            <a:r>
              <a:rPr lang="zh-CN" altLang="en-US"/>
              <a:t>基础知识</a:t>
            </a:r>
            <a:endParaRPr lang="zh-CN" altLang="en-US"/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幻灯片编号"/>
          <p:cNvSpPr txBox="1"/>
          <p:nvPr>
            <p:ph type="sldNum" sz="quarter" idx="4294967295"/>
          </p:nvPr>
        </p:nvSpPr>
        <p:spPr>
          <a:xfrm>
            <a:off x="8955102" y="6608761"/>
            <a:ext cx="188897" cy="269239"/>
          </a:xfrm>
          <a:prstGeom prst="rect">
            <a:avLst/>
          </a:prstGeom>
        </p:spPr>
        <p:txBody>
          <a:bodyPr anchor="t"/>
          <a:lstStyle>
            <a:lvl1pPr>
              <a:defRPr b="1">
                <a:solidFill>
                  <a:schemeClr val="accent3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  <p:sp>
        <p:nvSpPr>
          <p:cNvPr id="399" name="自主研发工作——‘五个一’"/>
          <p:cNvSpPr txBox="1"/>
          <p:nvPr/>
        </p:nvSpPr>
        <p:spPr>
          <a:xfrm>
            <a:off x="192086" y="134618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rPr lang="en-US"/>
              <a:t>ETL</a:t>
            </a:r>
            <a:r>
              <a:rPr lang="zh-CN" altLang="en-US"/>
              <a:t>是什么？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740" y="3905885"/>
            <a:ext cx="4926965" cy="294195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91135" y="768985"/>
            <a:ext cx="8667115" cy="3136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ETL——是英文 Extract-Transform-Load 的缩写，用来描述将数据从来源端经过抽取（extract）、清洗（clean)、转换（transform）、加载（load）至目的端的过程。通俗的说法就是从数据源抽取数据出来，进行清洗加工转换，然后加载到定义好的数据仓库模型中去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ETL负责将分布的、异构数据源中的数据如关系数据、平面数据文件等抽取到临时中间层后进行清洗、转换、集成，最后加载到数据仓库或数据集市中，成为联机分析处理、数据挖掘的基础。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目的是将企业中的分散、零乱、标准不统一的数据整合到一起，为企业的决策提供分析依据。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常用的三种工具（Datastage，Informatica，Kettle）。在网络运维中常常使用ETL工具作为数据采集工具。</a:t>
            </a: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5" name="图片 4" descr="informatica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8310" y="4632960"/>
            <a:ext cx="3174365" cy="11557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675" y="5788660"/>
            <a:ext cx="889000" cy="889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9690" y="4089400"/>
            <a:ext cx="3950970" cy="5435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自主研发省内进展情况"/>
          <p:cNvSpPr txBox="1"/>
          <p:nvPr/>
        </p:nvSpPr>
        <p:spPr>
          <a:xfrm>
            <a:off x="192086" y="134618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rPr lang="en-US"/>
              <a:t>ETL</a:t>
            </a:r>
            <a:r>
              <a:rPr lang="zh-CN" altLang="en-US"/>
              <a:t>的使用场景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89560" y="1352550"/>
            <a:ext cx="8470900" cy="4152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当数据来自不同的物理主机，这时候如使用SQL语句去处理的话，就显得比较吃力且开销也更大。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数据来源可以是各种不同的数据库或者文件，这时候需要先把他们整理成统一的格式后才可以进行数据的处理，这一过程用代码实现显然有些麻烦。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在数据库中我们当然可以使用存储过程去处理数据，但是处理海量数据的时候存储过程显然比较吃力，而且会占用较多数据库的资源，这可能会导致数据资源不足，进而影响数据库的性能。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图形化的界面操作十分方便，使用技术门槛低。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90204" pitchFamily="34" charset="0"/>
              <a:buChar char="•"/>
            </a:pP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处理海量数据速度快、流程更清晰等，过程可视化监控。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自主研发省内进展情况"/>
          <p:cNvSpPr txBox="1"/>
          <p:nvPr/>
        </p:nvSpPr>
        <p:spPr>
          <a:xfrm>
            <a:off x="192086" y="134618"/>
            <a:ext cx="8666165" cy="397510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spAutoFit/>
          </a:bodyPr>
          <a:lstStyle>
            <a:lvl1pPr>
              <a:defRPr sz="2000" b="1">
                <a:solidFill>
                  <a:srgbClr val="FFFFFF"/>
                </a:solidFill>
                <a:latin typeface="华文中宋"/>
                <a:ea typeface="华文中宋"/>
                <a:cs typeface="华文中宋"/>
                <a:sym typeface="华文中宋"/>
              </a:defRPr>
            </a:lvl1pPr>
          </a:lstStyle>
          <a:p>
            <a:r>
              <a:rPr lang="en-US"/>
              <a:t>ETL</a:t>
            </a:r>
            <a:r>
              <a:rPr lang="zh-CN" altLang="en-US"/>
              <a:t>的使用场景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40995" y="946785"/>
            <a:ext cx="8368030" cy="230568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 upright="0">
            <a:spAutoFit/>
          </a:bodyPr>
          <a:p>
            <a:pPr marR="0" lvl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        </a:t>
            </a:r>
            <a:r>
              <a:rPr kumimoji="0" lang="zh-CN" altLang="en-US" sz="24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Helvetica"/>
              </a:rPr>
              <a:t>在网络运维的自研过程中，我们常常面对的是多个系统的数据源。 面对的是“4+1”网管系统和各种辅助系统，这些数据源厂家不同、架构各异、百花齐放、眼花缭乱、花里胡哨。 需要的数据可能在Oracle、Mysql、FTP、HDFS，存放格式可能是csv、txt、excel、xml。 手动提取操作费事费力，机械重复。 需要使用ETL工具自动、可视的完成。</a:t>
            </a: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4140" y="3332480"/>
            <a:ext cx="3340100" cy="335280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“和”品牌PPT模板">
  <a:themeElements>
    <a:clrScheme name="“和”品牌PPT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4DE"/>
      </a:accent1>
      <a:accent2>
        <a:srgbClr val="F34B9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“和”品牌PPT模板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“和”品牌PPT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“和”品牌PPT模板">
  <a:themeElements>
    <a:clrScheme name="“和”品牌PPT模板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4DE"/>
      </a:accent1>
      <a:accent2>
        <a:srgbClr val="F34B9F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“和”品牌PPT模板">
      <a:majorFont>
        <a:latin typeface="Helvetica"/>
        <a:ea typeface="Helvetica"/>
        <a:cs typeface="Helvetica"/>
      </a:majorFont>
      <a:minorFont>
        <a:latin typeface="Calibri"/>
        <a:ea typeface="Calibri"/>
        <a:cs typeface="Calibri"/>
      </a:minorFont>
    </a:fontScheme>
    <a:fmtScheme name="“和”品牌PPT模板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4718</Words>
  <Application>WPS 演示</Application>
  <PresentationFormat/>
  <Paragraphs>283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72" baseType="lpstr">
      <vt:lpstr>Arial</vt:lpstr>
      <vt:lpstr>方正书宋_GBK</vt:lpstr>
      <vt:lpstr>Wingdings</vt:lpstr>
      <vt:lpstr>Helvetica</vt:lpstr>
      <vt:lpstr>Calibri</vt:lpstr>
      <vt:lpstr>Arial</vt:lpstr>
      <vt:lpstr>微软雅黑</vt:lpstr>
      <vt:lpstr>华文细黑</vt:lpstr>
      <vt:lpstr>Baskerville</vt:lpstr>
      <vt:lpstr>Avenir Roman</vt:lpstr>
      <vt:lpstr>Lato Regular</vt:lpstr>
      <vt:lpstr>Calibri Light</vt:lpstr>
      <vt:lpstr>Helvetica Neue</vt:lpstr>
      <vt:lpstr>华文中宋</vt:lpstr>
      <vt:lpstr>冬青黑体简体中文</vt:lpstr>
      <vt:lpstr>宋体</vt:lpstr>
      <vt:lpstr>Menlo</vt:lpstr>
      <vt:lpstr>PingFang SC Regular</vt:lpstr>
      <vt:lpstr>Courier</vt:lpstr>
      <vt:lpstr>Raleway Black</vt:lpstr>
      <vt:lpstr>Open Sans Light</vt:lpstr>
      <vt:lpstr>汉仪旗黑KW</vt:lpstr>
      <vt:lpstr>汉仪书宋二KW</vt:lpstr>
      <vt:lpstr>微软雅黑</vt:lpstr>
      <vt:lpstr>Arial Unicode MS</vt:lpstr>
      <vt:lpstr>Thonburi</vt:lpstr>
      <vt:lpstr>Helvetica Neue</vt:lpstr>
      <vt:lpstr>Helvetica</vt:lpstr>
      <vt:lpstr>黑体-简</vt:lpstr>
      <vt:lpstr>Wingdings</vt:lpstr>
      <vt:lpstr>宋体-简</vt:lpstr>
      <vt:lpstr>Calibri</vt:lpstr>
      <vt:lpstr>“和”品牌PPT模板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zhikuncheng</cp:lastModifiedBy>
  <cp:revision>65</cp:revision>
  <dcterms:created xsi:type="dcterms:W3CDTF">2019-08-06T09:58:52Z</dcterms:created>
  <dcterms:modified xsi:type="dcterms:W3CDTF">2019-08-06T09:58:52Z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2052-1.2.0.1574</vt:lpwstr>
  </property>
</Properties>
</file>